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 id="2147483668" r:id="rId8"/>
  </p:sldMasterIdLst>
  <p:notesMasterIdLst>
    <p:notesMasterId r:id="rId24"/>
  </p:notesMasterIdLst>
  <p:handoutMasterIdLst>
    <p:handoutMasterId r:id="rId25"/>
  </p:handoutMasterIdLst>
  <p:sldIdLst>
    <p:sldId id="357" r:id="rId9"/>
    <p:sldId id="261" r:id="rId10"/>
    <p:sldId id="256" r:id="rId11"/>
    <p:sldId id="368" r:id="rId12"/>
    <p:sldId id="369" r:id="rId13"/>
    <p:sldId id="364" r:id="rId14"/>
    <p:sldId id="365" r:id="rId15"/>
    <p:sldId id="383" r:id="rId16"/>
    <p:sldId id="362" r:id="rId17"/>
    <p:sldId id="367" r:id="rId18"/>
    <p:sldId id="370" r:id="rId19"/>
    <p:sldId id="387" r:id="rId20"/>
    <p:sldId id="371" r:id="rId21"/>
    <p:sldId id="388" r:id="rId22"/>
    <p:sldId id="389" r:id="rId23"/>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m Sheridan" initials="TS" lastIdx="1" clrIdx="0">
    <p:extLst/>
  </p:cmAuthor>
  <p:cmAuthor id="2" name="Brendan Ring" initials="BR" lastIdx="1" clrIdx="1">
    <p:extLst>
      <p:ext uri="{19B8F6BF-5375-455C-9EA6-DF929625EA0E}">
        <p15:presenceInfo xmlns:p15="http://schemas.microsoft.com/office/powerpoint/2012/main" userId="S-1-5-21-256186967-1468483519-2110688028-19948" providerId="AD"/>
      </p:ext>
    </p:extLst>
  </p:cmAuthor>
  <p:cmAuthor id="3" name="AEMO" initials="AEMO" lastIdx="2" clrIdx="2">
    <p:extLst>
      <p:ext uri="{19B8F6BF-5375-455C-9EA6-DF929625EA0E}">
        <p15:presenceInfo xmlns:p15="http://schemas.microsoft.com/office/powerpoint/2012/main" userId="AEM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52" autoAdjust="0"/>
    <p:restoredTop sz="94660"/>
  </p:normalViewPr>
  <p:slideViewPr>
    <p:cSldViewPr>
      <p:cViewPr varScale="1">
        <p:scale>
          <a:sx n="90" d="100"/>
          <a:sy n="90" d="100"/>
        </p:scale>
        <p:origin x="274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98"/>
    </p:cViewPr>
  </p:sorterViewPr>
  <p:notesViewPr>
    <p:cSldViewPr>
      <p:cViewPr varScale="1">
        <p:scale>
          <a:sx n="53" d="100"/>
          <a:sy n="53" d="100"/>
        </p:scale>
        <p:origin x="-1842" y="-10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2.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1.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3.xml"/><Relationship Id="rId24"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8FCBEE0F-9B4D-491C-84BB-3E9E0070B385}" type="datetime6">
              <a:rPr lang="en-AU" smtClean="0"/>
              <a:pPr/>
              <a:t>February 17</a:t>
            </a:fld>
            <a:endParaRPr lang="en-AU" dirty="0"/>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EA99B4BD-713B-4495-9D01-E8924967338D}" type="slidenum">
              <a:rPr lang="en-AU" smtClean="0"/>
              <a:pPr/>
              <a:t>‹#›</a:t>
            </a:fld>
            <a:endParaRPr lang="en-AU" dirty="0"/>
          </a:p>
        </p:txBody>
      </p:sp>
    </p:spTree>
    <p:extLst>
      <p:ext uri="{BB962C8B-B14F-4D97-AF65-F5344CB8AC3E}">
        <p14:creationId xmlns:p14="http://schemas.microsoft.com/office/powerpoint/2010/main" val="572491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3ACC81A-B302-4C12-B328-398E6FA12FC5}" type="datetime6">
              <a:rPr lang="en-AU" smtClean="0"/>
              <a:pPr/>
              <a:t>February 17</a:t>
            </a:fld>
            <a:endParaRPr lang="en-AU"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6CE55DB7-4594-4DFF-AA9B-D4C01173DE38}" type="slidenum">
              <a:rPr lang="en-AU" smtClean="0"/>
              <a:pPr/>
              <a:t>‹#›</a:t>
            </a:fld>
            <a:endParaRPr lang="en-AU" dirty="0"/>
          </a:p>
        </p:txBody>
      </p:sp>
    </p:spTree>
    <p:extLst>
      <p:ext uri="{BB962C8B-B14F-4D97-AF65-F5344CB8AC3E}">
        <p14:creationId xmlns:p14="http://schemas.microsoft.com/office/powerpoint/2010/main" val="399128095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107A960-76EE-46E0-83E8-8CE5A69466FA}" type="slidenum">
              <a:rPr lang="en-AU" smtClean="0"/>
              <a:t>10</a:t>
            </a:fld>
            <a:endParaRPr lang="en-AU" dirty="0"/>
          </a:p>
        </p:txBody>
      </p:sp>
    </p:spTree>
    <p:extLst>
      <p:ext uri="{BB962C8B-B14F-4D97-AF65-F5344CB8AC3E}">
        <p14:creationId xmlns:p14="http://schemas.microsoft.com/office/powerpoint/2010/main" val="4061511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107A960-76EE-46E0-83E8-8CE5A69466FA}" type="slidenum">
              <a:rPr lang="en-AU" smtClean="0"/>
              <a:t>11</a:t>
            </a:fld>
            <a:endParaRPr lang="en-AU" dirty="0"/>
          </a:p>
        </p:txBody>
      </p:sp>
    </p:spTree>
    <p:extLst>
      <p:ext uri="{BB962C8B-B14F-4D97-AF65-F5344CB8AC3E}">
        <p14:creationId xmlns:p14="http://schemas.microsoft.com/office/powerpoint/2010/main" val="2368678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107A960-76EE-46E0-83E8-8CE5A69466FA}" type="slidenum">
              <a:rPr lang="en-AU" smtClean="0"/>
              <a:t>12</a:t>
            </a:fld>
            <a:endParaRPr lang="en-AU" dirty="0"/>
          </a:p>
        </p:txBody>
      </p:sp>
    </p:spTree>
    <p:extLst>
      <p:ext uri="{BB962C8B-B14F-4D97-AF65-F5344CB8AC3E}">
        <p14:creationId xmlns:p14="http://schemas.microsoft.com/office/powerpoint/2010/main" val="1221523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107A960-76EE-46E0-83E8-8CE5A69466FA}" type="slidenum">
              <a:rPr lang="en-AU" smtClean="0"/>
              <a:t>13</a:t>
            </a:fld>
            <a:endParaRPr lang="en-AU" dirty="0"/>
          </a:p>
        </p:txBody>
      </p:sp>
    </p:spTree>
    <p:extLst>
      <p:ext uri="{BB962C8B-B14F-4D97-AF65-F5344CB8AC3E}">
        <p14:creationId xmlns:p14="http://schemas.microsoft.com/office/powerpoint/2010/main" val="3526722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107A960-76EE-46E0-83E8-8CE5A69466FA}" type="slidenum">
              <a:rPr lang="en-AU" smtClean="0"/>
              <a:t>14</a:t>
            </a:fld>
            <a:endParaRPr lang="en-AU" dirty="0"/>
          </a:p>
        </p:txBody>
      </p:sp>
    </p:spTree>
    <p:extLst>
      <p:ext uri="{BB962C8B-B14F-4D97-AF65-F5344CB8AC3E}">
        <p14:creationId xmlns:p14="http://schemas.microsoft.com/office/powerpoint/2010/main" val="1997319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107A960-76EE-46E0-83E8-8CE5A69466FA}" type="slidenum">
              <a:rPr lang="en-AU" smtClean="0"/>
              <a:t>15</a:t>
            </a:fld>
            <a:endParaRPr lang="en-AU" dirty="0"/>
          </a:p>
        </p:txBody>
      </p:sp>
    </p:spTree>
    <p:extLst>
      <p:ext uri="{BB962C8B-B14F-4D97-AF65-F5344CB8AC3E}">
        <p14:creationId xmlns:p14="http://schemas.microsoft.com/office/powerpoint/2010/main" val="1778549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Title-Page-Red.jpg"/>
          <p:cNvPicPr>
            <a:picLocks/>
          </p:cNvPicPr>
          <p:nvPr userDrawn="1"/>
        </p:nvPicPr>
        <p:blipFill>
          <a:blip r:embed="rId2" cstate="print"/>
          <a:stretch>
            <a:fillRect/>
          </a:stretch>
        </p:blipFill>
        <p:spPr>
          <a:xfrm>
            <a:off x="0" y="0"/>
            <a:ext cx="9147600" cy="6865200"/>
          </a:xfrm>
          <a:prstGeom prst="rect">
            <a:avLst/>
          </a:prstGeom>
        </p:spPr>
      </p:pic>
      <p:sp>
        <p:nvSpPr>
          <p:cNvPr id="2" name="Title 1"/>
          <p:cNvSpPr>
            <a:spLocks noGrp="1"/>
          </p:cNvSpPr>
          <p:nvPr>
            <p:ph type="ctrTitle" hasCustomPrompt="1"/>
          </p:nvPr>
        </p:nvSpPr>
        <p:spPr>
          <a:xfrm>
            <a:off x="714348" y="500042"/>
            <a:ext cx="7772400" cy="1470025"/>
          </a:xfrm>
        </p:spPr>
        <p:txBody>
          <a:bodyPr anchor="b">
            <a:normAutofit/>
          </a:bodyPr>
          <a:lstStyle>
            <a:lvl1pPr algn="l">
              <a:defRPr sz="3000" cap="all" baseline="0">
                <a:solidFill>
                  <a:schemeClr val="accent3"/>
                </a:solidFill>
              </a:defRPr>
            </a:lvl1pPr>
          </a:lstStyle>
          <a:p>
            <a:r>
              <a:rPr lang="en-US" dirty="0" smtClean="0"/>
              <a:t>CLICK TO EDIT MASTER TITLE STYLE</a:t>
            </a:r>
            <a:endParaRPr lang="en-AU" dirty="0"/>
          </a:p>
        </p:txBody>
      </p:sp>
      <p:sp>
        <p:nvSpPr>
          <p:cNvPr id="3" name="Subtitle 2"/>
          <p:cNvSpPr>
            <a:spLocks noGrp="1"/>
          </p:cNvSpPr>
          <p:nvPr>
            <p:ph type="subTitle" idx="1" hasCustomPrompt="1"/>
          </p:nvPr>
        </p:nvSpPr>
        <p:spPr>
          <a:xfrm>
            <a:off x="714348" y="2214554"/>
            <a:ext cx="6400800" cy="500066"/>
          </a:xfrm>
        </p:spPr>
        <p:txBody>
          <a:bodyPr anchor="b">
            <a:normAutofit/>
          </a:bodyPr>
          <a:lstStyle>
            <a:lvl1pPr marL="0" indent="0" algn="l">
              <a:buNone/>
              <a:defRPr sz="20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October 09</a:t>
            </a:r>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ilver Section Header">
    <p:spTree>
      <p:nvGrpSpPr>
        <p:cNvPr id="1" name=""/>
        <p:cNvGrpSpPr/>
        <p:nvPr/>
      </p:nvGrpSpPr>
      <p:grpSpPr>
        <a:xfrm>
          <a:off x="0" y="0"/>
          <a:ext cx="0" cy="0"/>
          <a:chOff x="0" y="0"/>
          <a:chExt cx="0" cy="0"/>
        </a:xfrm>
      </p:grpSpPr>
      <p:pic>
        <p:nvPicPr>
          <p:cNvPr id="4" name="Picture 3" descr="silver lines.JPG"/>
          <p:cNvPicPr>
            <a:picLocks noChangeAspect="1"/>
          </p:cNvPicPr>
          <p:nvPr/>
        </p:nvPicPr>
        <p:blipFill>
          <a:blip r:embed="rId2" cstate="print"/>
          <a:stretch>
            <a:fillRect/>
          </a:stretch>
        </p:blipFill>
        <p:spPr>
          <a:xfrm>
            <a:off x="1" y="-14257"/>
            <a:ext cx="9144000" cy="6872258"/>
          </a:xfrm>
          <a:prstGeom prst="rect">
            <a:avLst/>
          </a:prstGeom>
        </p:spPr>
      </p:pic>
      <p:sp>
        <p:nvSpPr>
          <p:cNvPr id="2" name="Title 1"/>
          <p:cNvSpPr>
            <a:spLocks noGrp="1"/>
          </p:cNvSpPr>
          <p:nvPr>
            <p:ph type="title"/>
          </p:nvPr>
        </p:nvSpPr>
        <p:spPr>
          <a:xfrm>
            <a:off x="500034" y="428604"/>
            <a:ext cx="6429420" cy="714380"/>
          </a:xfrm>
        </p:spPr>
        <p:txBody>
          <a:bodyPr anchor="b">
            <a:normAutofit/>
          </a:bodyPr>
          <a:lstStyle>
            <a:lvl1pPr algn="l">
              <a:defRPr sz="2400" b="0" cap="all" baseline="0">
                <a:solidFill>
                  <a:schemeClr val="tx1"/>
                </a:solidFill>
              </a:defRPr>
            </a:lvl1pPr>
          </a:lstStyle>
          <a:p>
            <a:r>
              <a:rPr lang="en-US" smtClean="0"/>
              <a:t>Click to edit Master title style</a:t>
            </a:r>
            <a:endParaRPr lang="en-AU" dirty="0"/>
          </a:p>
        </p:txBody>
      </p:sp>
      <p:pic>
        <p:nvPicPr>
          <p:cNvPr id="6" name="Picture 5" descr="Header 1"/>
          <p:cNvPicPr/>
          <p:nvPr/>
        </p:nvPicPr>
        <p:blipFill>
          <a:blip r:embed="rId3"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genda Layout">
    <p:spTree>
      <p:nvGrpSpPr>
        <p:cNvPr id="1" name=""/>
        <p:cNvGrpSpPr/>
        <p:nvPr/>
      </p:nvGrpSpPr>
      <p:grpSpPr>
        <a:xfrm>
          <a:off x="0" y="0"/>
          <a:ext cx="0" cy="0"/>
          <a:chOff x="0" y="0"/>
          <a:chExt cx="0" cy="0"/>
        </a:xfrm>
      </p:grpSpPr>
      <p:pic>
        <p:nvPicPr>
          <p:cNvPr id="7" name="Picture 6" descr="red lines.bmp"/>
          <p:cNvPicPr>
            <a:picLocks noChangeAspect="1"/>
          </p:cNvPicPr>
          <p:nvPr/>
        </p:nvPicPr>
        <p:blipFill>
          <a:blip r:embed="rId2" cstate="print"/>
          <a:stretch>
            <a:fillRect/>
          </a:stretch>
        </p:blipFill>
        <p:spPr>
          <a:xfrm>
            <a:off x="1" y="0"/>
            <a:ext cx="9144032" cy="6858000"/>
          </a:xfrm>
          <a:prstGeom prst="rect">
            <a:avLst/>
          </a:prstGeom>
        </p:spPr>
      </p:pic>
      <p:sp>
        <p:nvSpPr>
          <p:cNvPr id="2" name="Title 1"/>
          <p:cNvSpPr>
            <a:spLocks noGrp="1"/>
          </p:cNvSpPr>
          <p:nvPr>
            <p:ph type="title"/>
          </p:nvPr>
        </p:nvSpPr>
        <p:spPr>
          <a:xfrm>
            <a:off x="500034" y="428604"/>
            <a:ext cx="6429420" cy="714380"/>
          </a:xfrm>
        </p:spPr>
        <p:txBody>
          <a:bodyPr anchor="b">
            <a:normAutofit/>
          </a:bodyPr>
          <a:lstStyle>
            <a:lvl1pPr algn="l">
              <a:defRPr sz="2400" b="0" cap="all" baseline="0">
                <a:solidFill>
                  <a:schemeClr val="tx1"/>
                </a:solidFill>
              </a:defRPr>
            </a:lvl1pPr>
          </a:lstStyle>
          <a:p>
            <a:r>
              <a:rPr lang="en-US" smtClean="0"/>
              <a:t>Click to edit Master title style</a:t>
            </a:r>
            <a:endParaRPr lang="en-AU" dirty="0"/>
          </a:p>
        </p:txBody>
      </p:sp>
      <p:sp>
        <p:nvSpPr>
          <p:cNvPr id="5" name="Text Placeholder 4"/>
          <p:cNvSpPr>
            <a:spLocks noGrp="1"/>
          </p:cNvSpPr>
          <p:nvPr>
            <p:ph type="body" sz="quarter" idx="10"/>
          </p:nvPr>
        </p:nvSpPr>
        <p:spPr>
          <a:xfrm>
            <a:off x="500063" y="1428750"/>
            <a:ext cx="7858125" cy="4714875"/>
          </a:xfrm>
        </p:spPr>
        <p:txBody>
          <a:bodyPr/>
          <a:lstStyle>
            <a:lvl1pPr marL="457200" indent="-457200">
              <a:buFont typeface="+mj-lt"/>
              <a:buAutoNum type="arabicPeriod"/>
              <a:defRPr>
                <a:solidFill>
                  <a:schemeClr val="tx1"/>
                </a:solidFill>
              </a:defRPr>
            </a:lvl1pPr>
            <a:lvl2pPr marL="820738" indent="-457200">
              <a:buFont typeface="+mj-lt"/>
              <a:buAutoNum type="arabicPeriod"/>
              <a:defRPr>
                <a:solidFill>
                  <a:schemeClr val="tx1"/>
                </a:solidFill>
              </a:defRPr>
            </a:lvl2pPr>
            <a:lvl3pPr>
              <a:buFont typeface="Arial" pitchFamily="34" charset="0"/>
              <a:buChar char="•"/>
              <a:defRPr>
                <a:solidFill>
                  <a:schemeClr val="tx1"/>
                </a:solidFill>
              </a:defRPr>
            </a:lvl3pPr>
            <a:lvl4pPr>
              <a:buFont typeface="Courier New" pitchFamily="49" charset="0"/>
              <a:buChar char="o"/>
              <a:defRPr>
                <a:solidFill>
                  <a:schemeClr val="tx1"/>
                </a:solidFill>
              </a:defRPr>
            </a:lvl4pPr>
            <a:lvl5pPr>
              <a:buFont typeface="Wingdings" pitchFamily="2" charset="2"/>
              <a:buChar char="Ø"/>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pic>
        <p:nvPicPr>
          <p:cNvPr id="8" name="Picture 7" descr="Header 1"/>
          <p:cNvPicPr/>
          <p:nvPr/>
        </p:nvPicPr>
        <p:blipFill>
          <a:blip r:embed="rId3"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lver Agenda Layout">
    <p:spTree>
      <p:nvGrpSpPr>
        <p:cNvPr id="1" name=""/>
        <p:cNvGrpSpPr/>
        <p:nvPr/>
      </p:nvGrpSpPr>
      <p:grpSpPr>
        <a:xfrm>
          <a:off x="0" y="0"/>
          <a:ext cx="0" cy="0"/>
          <a:chOff x="0" y="0"/>
          <a:chExt cx="0" cy="0"/>
        </a:xfrm>
      </p:grpSpPr>
      <p:pic>
        <p:nvPicPr>
          <p:cNvPr id="6" name="Picture 5" descr="silver lines.JPG"/>
          <p:cNvPicPr>
            <a:picLocks noChangeAspect="1"/>
          </p:cNvPicPr>
          <p:nvPr/>
        </p:nvPicPr>
        <p:blipFill>
          <a:blip r:embed="rId2" cstate="print"/>
          <a:stretch>
            <a:fillRect/>
          </a:stretch>
        </p:blipFill>
        <p:spPr>
          <a:xfrm>
            <a:off x="1" y="-14257"/>
            <a:ext cx="9144000" cy="6872258"/>
          </a:xfrm>
          <a:prstGeom prst="rect">
            <a:avLst/>
          </a:prstGeom>
        </p:spPr>
      </p:pic>
      <p:pic>
        <p:nvPicPr>
          <p:cNvPr id="8" name="Picture 7" descr="Header 1"/>
          <p:cNvPicPr/>
          <p:nvPr/>
        </p:nvPicPr>
        <p:blipFill>
          <a:blip r:embed="rId3"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
        <p:nvSpPr>
          <p:cNvPr id="2" name="Title 1"/>
          <p:cNvSpPr>
            <a:spLocks noGrp="1"/>
          </p:cNvSpPr>
          <p:nvPr>
            <p:ph type="title"/>
          </p:nvPr>
        </p:nvSpPr>
        <p:spPr>
          <a:xfrm>
            <a:off x="500034" y="428604"/>
            <a:ext cx="6357982" cy="714380"/>
          </a:xfrm>
        </p:spPr>
        <p:txBody>
          <a:bodyPr anchor="b">
            <a:normAutofit/>
          </a:bodyPr>
          <a:lstStyle>
            <a:lvl1pPr algn="l">
              <a:defRPr sz="2400" b="0" cap="all" baseline="0">
                <a:solidFill>
                  <a:schemeClr val="tx1"/>
                </a:solidFill>
              </a:defRPr>
            </a:lvl1pPr>
          </a:lstStyle>
          <a:p>
            <a:r>
              <a:rPr lang="en-US" smtClean="0"/>
              <a:t>Click to edit Master title style</a:t>
            </a:r>
            <a:endParaRPr lang="en-AU" dirty="0"/>
          </a:p>
        </p:txBody>
      </p:sp>
      <p:sp>
        <p:nvSpPr>
          <p:cNvPr id="5" name="Text Placeholder 4"/>
          <p:cNvSpPr>
            <a:spLocks noGrp="1"/>
          </p:cNvSpPr>
          <p:nvPr>
            <p:ph type="body" sz="quarter" idx="10"/>
          </p:nvPr>
        </p:nvSpPr>
        <p:spPr>
          <a:xfrm>
            <a:off x="500063" y="1428750"/>
            <a:ext cx="7858125" cy="4714875"/>
          </a:xfrm>
        </p:spPr>
        <p:txBody>
          <a:bodyPr/>
          <a:lstStyle>
            <a:lvl1pPr marL="457200" indent="-457200">
              <a:buFont typeface="+mj-lt"/>
              <a:buAutoNum type="arabicPeriod"/>
              <a:defRPr>
                <a:solidFill>
                  <a:schemeClr val="tx1"/>
                </a:solidFill>
              </a:defRPr>
            </a:lvl1pPr>
            <a:lvl2pPr marL="820738" indent="-457200">
              <a:buFont typeface="+mj-lt"/>
              <a:buAutoNum type="arabicPeriod"/>
              <a:defRPr>
                <a:solidFill>
                  <a:schemeClr val="tx1"/>
                </a:solidFill>
              </a:defRPr>
            </a:lvl2pPr>
            <a:lvl3pPr>
              <a:buFont typeface="Arial" pitchFamily="34" charset="0"/>
              <a:buChar char="•"/>
              <a:defRPr>
                <a:solidFill>
                  <a:schemeClr val="tx1"/>
                </a:solidFill>
              </a:defRPr>
            </a:lvl3pPr>
            <a:lvl4pPr>
              <a:buFont typeface="Courier New" pitchFamily="49" charset="0"/>
              <a:buChar char="o"/>
              <a:defRPr>
                <a:solidFill>
                  <a:schemeClr val="tx1"/>
                </a:solidFill>
              </a:defRPr>
            </a:lvl4pPr>
            <a:lvl5pPr>
              <a:buFont typeface="Wingdings" pitchFamily="2" charset="2"/>
              <a:buChar char="Ø"/>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Content Placeholder 2"/>
          <p:cNvSpPr>
            <a:spLocks noGrp="1"/>
          </p:cNvSpPr>
          <p:nvPr>
            <p:ph sz="half" idx="10"/>
          </p:nvPr>
        </p:nvSpPr>
        <p:spPr>
          <a:xfrm>
            <a:off x="4572000" y="1617681"/>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57200" y="1357298"/>
            <a:ext cx="4040188"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357298"/>
            <a:ext cx="4041775"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Divider-Red.jpg"/>
          <p:cNvPicPr>
            <a:picLocks/>
          </p:cNvPicPr>
          <p:nvPr userDrawn="1"/>
        </p:nvPicPr>
        <p:blipFill>
          <a:blip r:embed="rId2" cstate="print"/>
          <a:stretch>
            <a:fillRect/>
          </a:stretch>
        </p:blipFill>
        <p:spPr>
          <a:xfrm>
            <a:off x="0" y="0"/>
            <a:ext cx="9147600" cy="6865200"/>
          </a:xfrm>
          <a:prstGeom prst="rect">
            <a:avLst/>
          </a:prstGeom>
        </p:spPr>
      </p:pic>
      <p:sp>
        <p:nvSpPr>
          <p:cNvPr id="2" name="Title 1"/>
          <p:cNvSpPr>
            <a:spLocks noGrp="1"/>
          </p:cNvSpPr>
          <p:nvPr>
            <p:ph type="title"/>
          </p:nvPr>
        </p:nvSpPr>
        <p:spPr>
          <a:xfrm>
            <a:off x="500034" y="428604"/>
            <a:ext cx="7772400" cy="714380"/>
          </a:xfrm>
        </p:spPr>
        <p:txBody>
          <a:bodyPr anchor="b">
            <a:normAutofit/>
          </a:bodyPr>
          <a:lstStyle>
            <a:lvl1pPr algn="l">
              <a:defRPr sz="3000" b="0" cap="all" baseline="0"/>
            </a:lvl1pPr>
          </a:lstStyle>
          <a:p>
            <a:r>
              <a:rPr lang="en-US" smtClean="0"/>
              <a:t>Click to edit Master title style</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pic>
        <p:nvPicPr>
          <p:cNvPr id="7" name="Picture 6" descr="Divider-Red.jpg"/>
          <p:cNvPicPr>
            <a:picLocks/>
          </p:cNvPicPr>
          <p:nvPr userDrawn="1"/>
        </p:nvPicPr>
        <p:blipFill>
          <a:blip r:embed="rId2" cstate="print"/>
          <a:stretch>
            <a:fillRect/>
          </a:stretch>
        </p:blipFill>
        <p:spPr>
          <a:xfrm>
            <a:off x="0" y="0"/>
            <a:ext cx="9147600" cy="6865200"/>
          </a:xfrm>
          <a:prstGeom prst="rect">
            <a:avLst/>
          </a:prstGeom>
        </p:spPr>
      </p:pic>
      <p:sp>
        <p:nvSpPr>
          <p:cNvPr id="2" name="Title 1"/>
          <p:cNvSpPr>
            <a:spLocks noGrp="1"/>
          </p:cNvSpPr>
          <p:nvPr>
            <p:ph type="title"/>
          </p:nvPr>
        </p:nvSpPr>
        <p:spPr>
          <a:xfrm>
            <a:off x="500034" y="428604"/>
            <a:ext cx="7772400" cy="714380"/>
          </a:xfrm>
        </p:spPr>
        <p:txBody>
          <a:bodyPr anchor="b">
            <a:normAutofit/>
          </a:bodyPr>
          <a:lstStyle>
            <a:lvl1pPr algn="l">
              <a:defRPr sz="3000" b="0" cap="all" baseline="0"/>
            </a:lvl1pPr>
          </a:lstStyle>
          <a:p>
            <a:r>
              <a:rPr lang="en-US" smtClean="0"/>
              <a:t>Click to edit Master title style</a:t>
            </a:r>
            <a:endParaRPr lang="en-AU" dirty="0"/>
          </a:p>
        </p:txBody>
      </p:sp>
      <p:sp>
        <p:nvSpPr>
          <p:cNvPr id="5" name="Text Placeholder 4"/>
          <p:cNvSpPr>
            <a:spLocks noGrp="1"/>
          </p:cNvSpPr>
          <p:nvPr>
            <p:ph type="body" sz="quarter" idx="10"/>
          </p:nvPr>
        </p:nvSpPr>
        <p:spPr>
          <a:xfrm>
            <a:off x="500063" y="1428750"/>
            <a:ext cx="7858125" cy="4714875"/>
          </a:xfrm>
        </p:spPr>
        <p:txBody>
          <a:bodyPr/>
          <a:lstStyle>
            <a:lvl1pPr marL="457200" indent="-457200">
              <a:buFont typeface="+mj-lt"/>
              <a:buAutoNum type="arabicPeriod"/>
              <a:defRPr>
                <a:solidFill>
                  <a:schemeClr val="bg1"/>
                </a:solidFill>
              </a:defRPr>
            </a:lvl1pPr>
            <a:lvl2pPr marL="820738" indent="-457200">
              <a:buFont typeface="+mj-lt"/>
              <a:buAutoNum type="arabicPeriod"/>
              <a:defRPr>
                <a:solidFill>
                  <a:schemeClr val="bg1"/>
                </a:solidFill>
              </a:defRPr>
            </a:lvl2pPr>
            <a:lvl3pPr>
              <a:buFont typeface="Arial" pitchFamily="34" charset="0"/>
              <a:buChar char="•"/>
              <a:defRPr>
                <a:solidFill>
                  <a:schemeClr val="bg1"/>
                </a:solidFill>
              </a:defRPr>
            </a:lvl3pPr>
            <a:lvl4pPr>
              <a:buFont typeface="Courier New" pitchFamily="49" charset="0"/>
              <a:buChar char="o"/>
              <a:defRPr>
                <a:solidFill>
                  <a:schemeClr val="bg1"/>
                </a:solidFill>
              </a:defRPr>
            </a:lvl4pPr>
            <a:lvl5pPr>
              <a:buFont typeface="Wingdings" pitchFamily="2" charset="2"/>
              <a:buChar char="Ø"/>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57200" y="1357298"/>
            <a:ext cx="4040188"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2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357298"/>
            <a:ext cx="4041775"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2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5" name="Picture 4" descr="red lines.bmp"/>
          <p:cNvPicPr>
            <a:picLocks noChangeAspect="1"/>
          </p:cNvPicPr>
          <p:nvPr/>
        </p:nvPicPr>
        <p:blipFill>
          <a:blip r:embed="rId2" cstate="print"/>
          <a:stretch>
            <a:fillRect/>
          </a:stretch>
        </p:blipFill>
        <p:spPr>
          <a:xfrm>
            <a:off x="1" y="0"/>
            <a:ext cx="9144032" cy="6858000"/>
          </a:xfrm>
          <a:prstGeom prst="rect">
            <a:avLst/>
          </a:prstGeom>
        </p:spPr>
      </p:pic>
      <p:pic>
        <p:nvPicPr>
          <p:cNvPr id="6" name="Picture 5" descr="Header 1"/>
          <p:cNvPicPr/>
          <p:nvPr/>
        </p:nvPicPr>
        <p:blipFill>
          <a:blip r:embed="rId3"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
        <p:nvSpPr>
          <p:cNvPr id="2" name="Title 1"/>
          <p:cNvSpPr>
            <a:spLocks noGrp="1"/>
          </p:cNvSpPr>
          <p:nvPr>
            <p:ph type="title"/>
          </p:nvPr>
        </p:nvSpPr>
        <p:spPr>
          <a:xfrm>
            <a:off x="500034" y="428604"/>
            <a:ext cx="6357982" cy="714380"/>
          </a:xfrm>
        </p:spPr>
        <p:txBody>
          <a:bodyPr anchor="b">
            <a:normAutofit/>
          </a:bodyPr>
          <a:lstStyle>
            <a:lvl1pPr algn="l">
              <a:defRPr sz="2400" b="0" cap="all" baseline="0">
                <a:solidFill>
                  <a:schemeClr val="tx1"/>
                </a:solidFill>
              </a:defRPr>
            </a:lvl1pPr>
          </a:lstStyle>
          <a:p>
            <a:r>
              <a:rPr lang="en-US" smtClean="0"/>
              <a:t>Click to edit Master title style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4.jpe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Masthead-Generic.jpg"/>
          <p:cNvPicPr>
            <a:picLocks/>
          </p:cNvPicPr>
          <p:nvPr userDrawn="1"/>
        </p:nvPicPr>
        <p:blipFill>
          <a:blip r:embed="rId9" cstate="print"/>
          <a:stretch>
            <a:fillRect/>
          </a:stretch>
        </p:blipFill>
        <p:spPr>
          <a:xfrm>
            <a:off x="0" y="0"/>
            <a:ext cx="9147600" cy="1078992"/>
          </a:xfrm>
          <a:prstGeom prst="rect">
            <a:avLst/>
          </a:prstGeom>
        </p:spPr>
      </p:pic>
      <p:sp>
        <p:nvSpPr>
          <p:cNvPr id="2" name="Title Placeholder 1"/>
          <p:cNvSpPr>
            <a:spLocks noGrp="1"/>
          </p:cNvSpPr>
          <p:nvPr>
            <p:ph type="title"/>
          </p:nvPr>
        </p:nvSpPr>
        <p:spPr>
          <a:xfrm>
            <a:off x="457200" y="214290"/>
            <a:ext cx="6472254" cy="857256"/>
          </a:xfrm>
          <a:prstGeom prst="rect">
            <a:avLst/>
          </a:prstGeom>
        </p:spPr>
        <p:txBody>
          <a:bodyPr vert="horz" lIns="91440" tIns="45720" rIns="91440" bIns="45720" rtlCol="0" anchor="b">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357298"/>
            <a:ext cx="8229600" cy="476886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TextBox 7"/>
          <p:cNvSpPr txBox="1"/>
          <p:nvPr userDrawn="1"/>
        </p:nvSpPr>
        <p:spPr>
          <a:xfrm>
            <a:off x="7543792" y="6357958"/>
            <a:ext cx="1143008" cy="261610"/>
          </a:xfrm>
          <a:prstGeom prst="rect">
            <a:avLst/>
          </a:prstGeom>
          <a:noFill/>
        </p:spPr>
        <p:txBody>
          <a:bodyPr wrap="square" rtlCol="0">
            <a:spAutoFit/>
          </a:bodyPr>
          <a:lstStyle/>
          <a:p>
            <a:pPr algn="r"/>
            <a:r>
              <a:rPr lang="en-AU" sz="1100" dirty="0" smtClean="0"/>
              <a:t>SLIDE </a:t>
            </a:r>
            <a:fld id="{B602A6DE-BF6F-4EAB-917C-8134D0F37D4B}" type="slidenum">
              <a:rPr lang="en-AU" sz="1100" smtClean="0"/>
              <a:pPr algn="r"/>
              <a:t>‹#›</a:t>
            </a:fld>
            <a:endParaRPr lang="en-AU" sz="11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2" r:id="rId5"/>
    <p:sldLayoutId id="2147483653" r:id="rId6"/>
    <p:sldLayoutId id="2147483654" r:id="rId7"/>
  </p:sldLayoutIdLst>
  <p:hf hdr="0" ftr="0" dt="0"/>
  <p:txStyles>
    <p:titleStyle>
      <a:lvl1pPr algn="l" defTabSz="914400" rtl="0" eaLnBrk="1" latinLnBrk="0" hangingPunct="1">
        <a:spcBef>
          <a:spcPct val="0"/>
        </a:spcBef>
        <a:buNone/>
        <a:defRPr sz="2400" kern="1200" cap="all" baseline="0">
          <a:solidFill>
            <a:schemeClr val="accent3"/>
          </a:solidFill>
          <a:latin typeface="+mj-lt"/>
          <a:ea typeface="+mj-ea"/>
          <a:cs typeface="+mj-cs"/>
        </a:defRPr>
      </a:lvl1pPr>
    </p:titleStyle>
    <p:bodyStyle>
      <a:lvl1pPr marL="363538" indent="-363538"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325" indent="-363538"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4613" indent="-2682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900" indent="-268288"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4290"/>
            <a:ext cx="6329378" cy="857256"/>
          </a:xfrm>
          <a:prstGeom prst="rect">
            <a:avLst/>
          </a:prstGeom>
        </p:spPr>
        <p:txBody>
          <a:bodyPr vert="horz" lIns="91440" tIns="45720" rIns="91440" bIns="45720" rtlCol="0" anchor="b">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357298"/>
            <a:ext cx="8229600" cy="476886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TextBox 7"/>
          <p:cNvSpPr txBox="1"/>
          <p:nvPr/>
        </p:nvSpPr>
        <p:spPr>
          <a:xfrm>
            <a:off x="7543792" y="6357958"/>
            <a:ext cx="1143008" cy="261610"/>
          </a:xfrm>
          <a:prstGeom prst="rect">
            <a:avLst/>
          </a:prstGeom>
          <a:noFill/>
        </p:spPr>
        <p:txBody>
          <a:bodyPr wrap="square" rtlCol="0">
            <a:spAutoFit/>
          </a:bodyPr>
          <a:lstStyle/>
          <a:p>
            <a:pPr algn="r"/>
            <a:r>
              <a:rPr lang="en-AU" sz="1100" dirty="0" smtClean="0"/>
              <a:t>SLIDE </a:t>
            </a:r>
            <a:fld id="{B602A6DE-BF6F-4EAB-917C-8134D0F37D4B}" type="slidenum">
              <a:rPr lang="en-AU" sz="1100" smtClean="0"/>
              <a:pPr algn="r"/>
              <a:t>‹#›</a:t>
            </a:fld>
            <a:endParaRPr lang="en-AU" sz="1100" dirty="0"/>
          </a:p>
        </p:txBody>
      </p:sp>
      <p:pic>
        <p:nvPicPr>
          <p:cNvPr id="6" name="Picture 5" descr="Header 1"/>
          <p:cNvPicPr/>
          <p:nvPr/>
        </p:nvPicPr>
        <p:blipFill>
          <a:blip r:embed="rId10"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poc@aemo.com.a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052736"/>
            <a:ext cx="7772400" cy="1470025"/>
          </a:xfrm>
        </p:spPr>
        <p:txBody>
          <a:bodyPr>
            <a:noAutofit/>
          </a:bodyPr>
          <a:lstStyle/>
          <a:p>
            <a:r>
              <a:rPr lang="en-AU" sz="2800" dirty="0" smtClean="0"/>
              <a:t>POC Procedures Working Group </a:t>
            </a:r>
            <a:br>
              <a:rPr lang="en-AU" sz="2800" dirty="0" smtClean="0"/>
            </a:br>
            <a:r>
              <a:rPr lang="en-AU" sz="2800" dirty="0" smtClean="0"/>
              <a:t>(POC-PWG)</a:t>
            </a:r>
            <a:br>
              <a:rPr lang="en-AU" sz="2800" dirty="0" smtClean="0"/>
            </a:br>
            <a:r>
              <a:rPr lang="en-AU" sz="2800" dirty="0" smtClean="0"/>
              <a:t/>
            </a:r>
            <a:br>
              <a:rPr lang="en-AU" sz="2800" dirty="0" smtClean="0"/>
            </a:br>
            <a:r>
              <a:rPr lang="en-AU" sz="2800" dirty="0" smtClean="0"/>
              <a:t>Work package 3 (As Built)</a:t>
            </a:r>
            <a:endParaRPr lang="en-AU" sz="2800" dirty="0"/>
          </a:p>
        </p:txBody>
      </p:sp>
      <p:sp>
        <p:nvSpPr>
          <p:cNvPr id="3" name="Subtitle 2"/>
          <p:cNvSpPr>
            <a:spLocks noGrp="1"/>
          </p:cNvSpPr>
          <p:nvPr>
            <p:ph type="subTitle" idx="1"/>
          </p:nvPr>
        </p:nvSpPr>
        <p:spPr>
          <a:xfrm>
            <a:off x="714348" y="2780928"/>
            <a:ext cx="6400800" cy="500066"/>
          </a:xfrm>
        </p:spPr>
        <p:txBody>
          <a:bodyPr/>
          <a:lstStyle/>
          <a:p>
            <a:r>
              <a:rPr lang="en-AU" dirty="0">
                <a:solidFill>
                  <a:schemeClr val="bg1"/>
                </a:solidFill>
              </a:rPr>
              <a:t>6</a:t>
            </a:r>
            <a:r>
              <a:rPr lang="en-AU" dirty="0" smtClean="0">
                <a:solidFill>
                  <a:schemeClr val="bg1"/>
                </a:solidFill>
              </a:rPr>
              <a:t> MARCH </a:t>
            </a:r>
            <a:r>
              <a:rPr lang="en-AU" dirty="0" smtClean="0"/>
              <a:t>2017</a:t>
            </a:r>
            <a:endParaRPr lang="en-AU" dirty="0"/>
          </a:p>
        </p:txBody>
      </p:sp>
    </p:spTree>
    <p:extLst>
      <p:ext uri="{BB962C8B-B14F-4D97-AF65-F5344CB8AC3E}">
        <p14:creationId xmlns:p14="http://schemas.microsoft.com/office/powerpoint/2010/main" val="3436301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Approach</a:t>
            </a:r>
            <a:endParaRPr lang="en-AU" dirty="0"/>
          </a:p>
        </p:txBody>
      </p:sp>
      <p:sp>
        <p:nvSpPr>
          <p:cNvPr id="3" name="Content Placeholder 2"/>
          <p:cNvSpPr>
            <a:spLocks noGrp="1"/>
          </p:cNvSpPr>
          <p:nvPr>
            <p:ph idx="1"/>
          </p:nvPr>
        </p:nvSpPr>
        <p:spPr>
          <a:xfrm>
            <a:off x="147340" y="1268760"/>
            <a:ext cx="8795084" cy="4824536"/>
          </a:xfrm>
        </p:spPr>
        <p:txBody>
          <a:bodyPr vert="horz" lIns="91440" tIns="45720" rIns="91440" bIns="45720" rtlCol="0">
            <a:normAutofit lnSpcReduction="10000"/>
          </a:bodyPr>
          <a:lstStyle/>
          <a:p>
            <a:r>
              <a:rPr lang="en-AU" dirty="0" smtClean="0"/>
              <a:t>AEMO is aiming to start the consultation as early as the 12</a:t>
            </a:r>
            <a:r>
              <a:rPr lang="en-AU" baseline="30000" dirty="0" smtClean="0"/>
              <a:t>th</a:t>
            </a:r>
            <a:r>
              <a:rPr lang="en-AU" dirty="0" smtClean="0"/>
              <a:t> April 2017 to inform participants as early as possible of changes identified in procedures which may affect their business and system processes.</a:t>
            </a:r>
          </a:p>
          <a:p>
            <a:endParaRPr lang="en-AU" dirty="0" smtClean="0"/>
          </a:p>
          <a:p>
            <a:r>
              <a:rPr lang="en-AU" dirty="0" smtClean="0"/>
              <a:t>AEMO is yet to determine the consultation dates between publishing the draft determination on 3</a:t>
            </a:r>
            <a:r>
              <a:rPr lang="en-AU" baseline="30000" dirty="0" smtClean="0"/>
              <a:t>rd</a:t>
            </a:r>
            <a:r>
              <a:rPr lang="en-AU" dirty="0" smtClean="0"/>
              <a:t> July 2017 and publishing the final determination by 30</a:t>
            </a:r>
            <a:r>
              <a:rPr lang="en-AU" baseline="30000" dirty="0" smtClean="0"/>
              <a:t>th</a:t>
            </a:r>
            <a:r>
              <a:rPr lang="en-AU" dirty="0" smtClean="0"/>
              <a:t> November 2017, this will depend on the following:</a:t>
            </a:r>
          </a:p>
          <a:p>
            <a:pPr lvl="1"/>
            <a:r>
              <a:rPr lang="en-AU" dirty="0" smtClean="0"/>
              <a:t>Status of industry testing</a:t>
            </a:r>
          </a:p>
          <a:p>
            <a:pPr lvl="1"/>
            <a:r>
              <a:rPr lang="en-AU" dirty="0" smtClean="0"/>
              <a:t>Transition &amp; cutover plan </a:t>
            </a:r>
          </a:p>
          <a:p>
            <a:pPr lvl="1"/>
            <a:r>
              <a:rPr lang="en-AU" dirty="0" smtClean="0"/>
              <a:t>Market trial</a:t>
            </a:r>
          </a:p>
          <a:p>
            <a:pPr lvl="1"/>
            <a:r>
              <a:rPr lang="en-AU" dirty="0" smtClean="0"/>
              <a:t>Other readiness activities</a:t>
            </a:r>
          </a:p>
          <a:p>
            <a:pPr lvl="1"/>
            <a:endParaRPr lang="en-AU" dirty="0"/>
          </a:p>
        </p:txBody>
      </p:sp>
    </p:spTree>
    <p:extLst>
      <p:ext uri="{BB962C8B-B14F-4D97-AF65-F5344CB8AC3E}">
        <p14:creationId xmlns:p14="http://schemas.microsoft.com/office/powerpoint/2010/main" val="2222283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Approach</a:t>
            </a:r>
            <a:endParaRPr lang="en-AU" dirty="0"/>
          </a:p>
        </p:txBody>
      </p:sp>
      <p:sp>
        <p:nvSpPr>
          <p:cNvPr id="3" name="Content Placeholder 2"/>
          <p:cNvSpPr>
            <a:spLocks noGrp="1"/>
          </p:cNvSpPr>
          <p:nvPr>
            <p:ph idx="1"/>
          </p:nvPr>
        </p:nvSpPr>
        <p:spPr>
          <a:xfrm>
            <a:off x="147340" y="1268760"/>
            <a:ext cx="8795084" cy="4824536"/>
          </a:xfrm>
        </p:spPr>
        <p:txBody>
          <a:bodyPr vert="horz" lIns="91440" tIns="45720" rIns="91440" bIns="45720" rtlCol="0">
            <a:normAutofit/>
          </a:bodyPr>
          <a:lstStyle/>
          <a:p>
            <a:r>
              <a:rPr lang="en-AU" dirty="0" smtClean="0"/>
              <a:t>Industry participants will continue to be informed on the progress of POC-PWG at the Retail Market Consultative Forum (RMCF).</a:t>
            </a:r>
          </a:p>
          <a:p>
            <a:endParaRPr lang="en-AU" dirty="0"/>
          </a:p>
          <a:p>
            <a:r>
              <a:rPr lang="en-AU" dirty="0"/>
              <a:t>Unless otherwise advised, </a:t>
            </a:r>
            <a:r>
              <a:rPr lang="en-AU" dirty="0" smtClean="0"/>
              <a:t>POC </a:t>
            </a:r>
            <a:r>
              <a:rPr lang="en-AU" dirty="0"/>
              <a:t>meetings will be based on dates already highlighted in the AEMO </a:t>
            </a:r>
            <a:r>
              <a:rPr lang="en-AU" dirty="0" smtClean="0"/>
              <a:t>2017 </a:t>
            </a:r>
            <a:r>
              <a:rPr lang="en-AU" dirty="0"/>
              <a:t>Industry Meeting Schedule.</a:t>
            </a:r>
          </a:p>
          <a:p>
            <a:pPr marL="0" indent="0">
              <a:buNone/>
            </a:pPr>
            <a:endParaRPr lang="en-AU" dirty="0" smtClean="0">
              <a:solidFill>
                <a:srgbClr val="FF0000"/>
              </a:solidFill>
            </a:endParaRPr>
          </a:p>
          <a:p>
            <a:r>
              <a:rPr lang="en-AU" dirty="0" smtClean="0"/>
              <a:t>AEMO will send all POC-PWG meeting invites and communications via the Power of Choice mailbox (</a:t>
            </a:r>
            <a:r>
              <a:rPr lang="en-AU" dirty="0" smtClean="0">
                <a:hlinkClick r:id="rId3"/>
              </a:rPr>
              <a:t>poc@aemo.com.au</a:t>
            </a:r>
            <a:r>
              <a:rPr lang="en-AU" dirty="0" smtClean="0"/>
              <a:t>).</a:t>
            </a:r>
          </a:p>
        </p:txBody>
      </p:sp>
    </p:spTree>
    <p:extLst>
      <p:ext uri="{BB962C8B-B14F-4D97-AF65-F5344CB8AC3E}">
        <p14:creationId xmlns:p14="http://schemas.microsoft.com/office/powerpoint/2010/main" val="3334640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
            </a:r>
            <a:br>
              <a:rPr lang="en-AU" dirty="0" smtClean="0"/>
            </a:br>
            <a:r>
              <a:rPr lang="en-AU" dirty="0" smtClean="0"/>
              <a:t/>
            </a:r>
            <a:br>
              <a:rPr lang="en-AU" dirty="0" smtClean="0"/>
            </a:br>
            <a:r>
              <a:rPr lang="en-AU" dirty="0"/>
              <a:t/>
            </a:r>
            <a:br>
              <a:rPr lang="en-AU" dirty="0"/>
            </a:br>
            <a:r>
              <a:rPr lang="en-AU" dirty="0" smtClean="0"/>
              <a:t/>
            </a:r>
            <a:br>
              <a:rPr lang="en-AU" dirty="0" smtClean="0"/>
            </a:br>
            <a:r>
              <a:rPr lang="en-AU" dirty="0" smtClean="0"/>
              <a:t>TOPIC 1: embedded network (EN) information</a:t>
            </a:r>
            <a:endParaRPr lang="en-AU" dirty="0"/>
          </a:p>
        </p:txBody>
      </p:sp>
      <p:sp>
        <p:nvSpPr>
          <p:cNvPr id="3" name="Content Placeholder 2"/>
          <p:cNvSpPr>
            <a:spLocks noGrp="1"/>
          </p:cNvSpPr>
          <p:nvPr>
            <p:ph idx="1"/>
          </p:nvPr>
        </p:nvSpPr>
        <p:spPr>
          <a:xfrm>
            <a:off x="147340" y="1268760"/>
            <a:ext cx="8795084" cy="4824536"/>
          </a:xfrm>
        </p:spPr>
        <p:txBody>
          <a:bodyPr vert="horz" lIns="91440" tIns="45720" rIns="91440" bIns="45720" rtlCol="0">
            <a:normAutofit fontScale="92500" lnSpcReduction="10000"/>
          </a:bodyPr>
          <a:lstStyle/>
          <a:p>
            <a:pPr marL="0" indent="0">
              <a:buNone/>
            </a:pPr>
            <a:r>
              <a:rPr lang="en-AU" b="1" i="1" dirty="0" smtClean="0"/>
              <a:t>Proposed solution</a:t>
            </a:r>
          </a:p>
          <a:p>
            <a:r>
              <a:rPr lang="en-AU" dirty="0" smtClean="0"/>
              <a:t>Current the LNSP provides to AEMO the following via an email template</a:t>
            </a:r>
            <a:r>
              <a:rPr lang="en-AU" dirty="0"/>
              <a:t>:</a:t>
            </a:r>
            <a:endParaRPr lang="en-AU" dirty="0" smtClean="0"/>
          </a:p>
          <a:p>
            <a:pPr lvl="1"/>
            <a:r>
              <a:rPr lang="en-AU" dirty="0" smtClean="0"/>
              <a:t>Embedded Network Code</a:t>
            </a:r>
          </a:p>
          <a:p>
            <a:pPr lvl="1"/>
            <a:r>
              <a:rPr lang="en-AU" dirty="0" smtClean="0"/>
              <a:t>Description of the embedded network (up to 50 characters long).</a:t>
            </a:r>
          </a:p>
          <a:p>
            <a:pPr lvl="1"/>
            <a:r>
              <a:rPr lang="en-AU" dirty="0" smtClean="0"/>
              <a:t>Locality, postcode and state of the embedded network.</a:t>
            </a:r>
          </a:p>
          <a:p>
            <a:pPr lvl="1"/>
            <a:r>
              <a:rPr lang="en-AU" dirty="0" smtClean="0"/>
              <a:t>Start date of the embedded network.</a:t>
            </a:r>
          </a:p>
          <a:p>
            <a:pPr lvl="1"/>
            <a:endParaRPr lang="en-AU" dirty="0" smtClean="0"/>
          </a:p>
          <a:p>
            <a:r>
              <a:rPr lang="en-AU" dirty="0" smtClean="0"/>
              <a:t>AEMO proposes the following fields to be added to this transaction:</a:t>
            </a:r>
          </a:p>
          <a:p>
            <a:pPr lvl="1"/>
            <a:r>
              <a:rPr lang="en-AU" dirty="0" smtClean="0"/>
              <a:t>The EENSP of the embedded network</a:t>
            </a:r>
          </a:p>
          <a:p>
            <a:pPr lvl="1"/>
            <a:r>
              <a:rPr lang="en-AU" dirty="0" smtClean="0"/>
              <a:t>The TNI Code of the Parent NMI</a:t>
            </a:r>
          </a:p>
          <a:p>
            <a:pPr lvl="1"/>
            <a:r>
              <a:rPr lang="en-AU" dirty="0" smtClean="0"/>
              <a:t>The DLF Code of the Parent NMI</a:t>
            </a:r>
          </a:p>
          <a:p>
            <a:pPr marL="14288" indent="0">
              <a:buNone/>
            </a:pPr>
            <a:endParaRPr lang="en-AU" dirty="0"/>
          </a:p>
          <a:p>
            <a:pPr marL="363538" lvl="1" indent="0">
              <a:buNone/>
            </a:pPr>
            <a:endParaRPr lang="en-AU" dirty="0" smtClean="0"/>
          </a:p>
        </p:txBody>
      </p:sp>
    </p:spTree>
    <p:extLst>
      <p:ext uri="{BB962C8B-B14F-4D97-AF65-F5344CB8AC3E}">
        <p14:creationId xmlns:p14="http://schemas.microsoft.com/office/powerpoint/2010/main" val="779186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TOPIC 2: MSATS - extinction of nmi</a:t>
            </a:r>
            <a:endParaRPr lang="en-AU" dirty="0"/>
          </a:p>
        </p:txBody>
      </p:sp>
      <p:sp>
        <p:nvSpPr>
          <p:cNvPr id="3" name="Content Placeholder 2"/>
          <p:cNvSpPr>
            <a:spLocks noGrp="1"/>
          </p:cNvSpPr>
          <p:nvPr>
            <p:ph idx="1"/>
          </p:nvPr>
        </p:nvSpPr>
        <p:spPr>
          <a:xfrm>
            <a:off x="147340" y="1268760"/>
            <a:ext cx="8795084" cy="4824536"/>
          </a:xfrm>
        </p:spPr>
        <p:txBody>
          <a:bodyPr vert="horz" lIns="91440" tIns="45720" rIns="91440" bIns="45720" rtlCol="0">
            <a:normAutofit fontScale="92500" lnSpcReduction="20000"/>
          </a:bodyPr>
          <a:lstStyle/>
          <a:p>
            <a:r>
              <a:rPr lang="en-AU" b="1" i="1" dirty="0" smtClean="0"/>
              <a:t>Requirement:</a:t>
            </a:r>
          </a:p>
          <a:p>
            <a:pPr lvl="1"/>
            <a:r>
              <a:rPr lang="en-AU" dirty="0" smtClean="0"/>
              <a:t>Determine the NMI status code assigned to the NMI when a connection point moves </a:t>
            </a:r>
            <a:r>
              <a:rPr lang="en-AU" dirty="0"/>
              <a:t>from a</a:t>
            </a:r>
            <a:r>
              <a:rPr lang="en-AU" dirty="0" smtClean="0"/>
              <a:t> LNSP </a:t>
            </a:r>
            <a:r>
              <a:rPr lang="en-AU" dirty="0"/>
              <a:t>network to </a:t>
            </a:r>
            <a:r>
              <a:rPr lang="en-AU" dirty="0" smtClean="0"/>
              <a:t>an embedded network and vice versa.</a:t>
            </a:r>
          </a:p>
          <a:p>
            <a:r>
              <a:rPr lang="en-AU" b="1" i="1" dirty="0" smtClean="0"/>
              <a:t>Why?:</a:t>
            </a:r>
          </a:p>
          <a:p>
            <a:pPr lvl="1"/>
            <a:r>
              <a:rPr lang="en-AU" dirty="0" smtClean="0"/>
              <a:t>Decision has been made as part of WP2 to extinct the NMI when </a:t>
            </a:r>
            <a:r>
              <a:rPr lang="en-AU" dirty="0"/>
              <a:t>a</a:t>
            </a:r>
            <a:r>
              <a:rPr lang="en-AU" dirty="0" smtClean="0"/>
              <a:t> connection point moves from the LNSP network to an embedded network.</a:t>
            </a:r>
            <a:endParaRPr lang="en-AU" dirty="0"/>
          </a:p>
          <a:p>
            <a:r>
              <a:rPr lang="en-AU" b="1" i="1" dirty="0" smtClean="0"/>
              <a:t>Proposed solutions:</a:t>
            </a:r>
          </a:p>
          <a:p>
            <a:pPr lvl="1"/>
            <a:r>
              <a:rPr lang="en-AU" dirty="0" smtClean="0"/>
              <a:t>Use existing code of “X” but modify its definition:</a:t>
            </a:r>
          </a:p>
          <a:p>
            <a:pPr lvl="2"/>
            <a:r>
              <a:rPr lang="en-AU" dirty="0"/>
              <a:t>“Applies when the network connection has been permanently removed from the connection point. Under this condition the existing NMI will not be reallocated to any other connection point in the future. A NMI with this status can never be transferred</a:t>
            </a:r>
            <a:r>
              <a:rPr lang="en-AU" dirty="0" smtClean="0"/>
              <a:t>.”</a:t>
            </a:r>
          </a:p>
          <a:p>
            <a:pPr marL="712787" lvl="2" indent="0">
              <a:buNone/>
            </a:pPr>
            <a:r>
              <a:rPr lang="en-AU" dirty="0" smtClean="0"/>
              <a:t>Or</a:t>
            </a:r>
          </a:p>
          <a:p>
            <a:pPr lvl="1"/>
            <a:r>
              <a:rPr lang="en-AU" dirty="0" smtClean="0"/>
              <a:t>Create </a:t>
            </a:r>
            <a:r>
              <a:rPr lang="en-AU" dirty="0"/>
              <a:t>a new </a:t>
            </a:r>
            <a:r>
              <a:rPr lang="en-AU" dirty="0" smtClean="0"/>
              <a:t>code (i.e. ‘T’) </a:t>
            </a:r>
            <a:r>
              <a:rPr lang="en-AU" dirty="0"/>
              <a:t>for this specific scenario.</a:t>
            </a:r>
            <a:endParaRPr lang="en-AU" b="1" i="1" dirty="0"/>
          </a:p>
          <a:p>
            <a:pPr lvl="1"/>
            <a:endParaRPr lang="en-AU" dirty="0"/>
          </a:p>
          <a:p>
            <a:endParaRPr lang="en-AU" b="1" i="1" dirty="0"/>
          </a:p>
          <a:p>
            <a:pPr lvl="1"/>
            <a:endParaRPr lang="en-AU" dirty="0"/>
          </a:p>
        </p:txBody>
      </p:sp>
    </p:spTree>
    <p:extLst>
      <p:ext uri="{BB962C8B-B14F-4D97-AF65-F5344CB8AC3E}">
        <p14:creationId xmlns:p14="http://schemas.microsoft.com/office/powerpoint/2010/main" val="192821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211144" cy="857256"/>
          </a:xfrm>
        </p:spPr>
        <p:txBody>
          <a:bodyPr/>
          <a:lstStyle/>
          <a:p>
            <a:r>
              <a:rPr lang="en-AU" dirty="0" smtClean="0"/>
              <a:t>TOPIC 3: MSATS - Review of CR1500 within Change Role Change requests</a:t>
            </a:r>
            <a:endParaRPr lang="en-AU" dirty="0"/>
          </a:p>
        </p:txBody>
      </p:sp>
      <p:sp>
        <p:nvSpPr>
          <p:cNvPr id="3" name="Content Placeholder 2"/>
          <p:cNvSpPr>
            <a:spLocks noGrp="1"/>
          </p:cNvSpPr>
          <p:nvPr>
            <p:ph idx="1"/>
          </p:nvPr>
        </p:nvSpPr>
        <p:spPr>
          <a:xfrm>
            <a:off x="147340" y="1268760"/>
            <a:ext cx="8795084" cy="4824536"/>
          </a:xfrm>
        </p:spPr>
        <p:txBody>
          <a:bodyPr vert="horz" lIns="91440" tIns="45720" rIns="91440" bIns="45720" rtlCol="0">
            <a:normAutofit/>
          </a:bodyPr>
          <a:lstStyle/>
          <a:p>
            <a:r>
              <a:rPr lang="en-AU" b="1" i="1" dirty="0" smtClean="0"/>
              <a:t>Review the inclusion of CR1500 which has been added to the following change role CRs as part of Work package 1:</a:t>
            </a:r>
          </a:p>
          <a:p>
            <a:pPr lvl="1"/>
            <a:r>
              <a:rPr lang="en-AU" dirty="0" smtClean="0"/>
              <a:t>CR6200 – Change MDP</a:t>
            </a:r>
          </a:p>
          <a:p>
            <a:pPr lvl="1"/>
            <a:r>
              <a:rPr lang="en-AU" dirty="0" smtClean="0"/>
              <a:t>CR6300 – Change MC</a:t>
            </a:r>
          </a:p>
          <a:p>
            <a:pPr lvl="1"/>
            <a:r>
              <a:rPr lang="en-AU" dirty="0" smtClean="0"/>
              <a:t>CR6700 – Change MPB and/or MPC</a:t>
            </a:r>
          </a:p>
          <a:p>
            <a:pPr lvl="1"/>
            <a:r>
              <a:rPr lang="en-AU" dirty="0" smtClean="0"/>
              <a:t>CR6800 – Change Multiple Roles</a:t>
            </a:r>
          </a:p>
          <a:p>
            <a:pPr marL="363538" lvl="1" indent="0">
              <a:buNone/>
            </a:pPr>
            <a:endParaRPr lang="en-AU" dirty="0" smtClean="0"/>
          </a:p>
          <a:p>
            <a:r>
              <a:rPr lang="en-AU" b="1" i="1" dirty="0" smtClean="0"/>
              <a:t>Reason for review:</a:t>
            </a:r>
          </a:p>
          <a:p>
            <a:pPr lvl="1"/>
            <a:r>
              <a:rPr lang="en-AU" dirty="0" smtClean="0"/>
              <a:t>Participants feedback to AEMO suggests the inclusion of CR1500 in CR6300 may cause market process issues.</a:t>
            </a:r>
          </a:p>
        </p:txBody>
      </p:sp>
    </p:spTree>
    <p:extLst>
      <p:ext uri="{BB962C8B-B14F-4D97-AF65-F5344CB8AC3E}">
        <p14:creationId xmlns:p14="http://schemas.microsoft.com/office/powerpoint/2010/main" val="3576354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211144" cy="857256"/>
          </a:xfrm>
        </p:spPr>
        <p:txBody>
          <a:bodyPr/>
          <a:lstStyle/>
          <a:p>
            <a:r>
              <a:rPr lang="en-AU" dirty="0" smtClean="0"/>
              <a:t>Questions</a:t>
            </a:r>
            <a:endParaRPr lang="en-AU" dirty="0"/>
          </a:p>
        </p:txBody>
      </p:sp>
      <p:sp>
        <p:nvSpPr>
          <p:cNvPr id="3" name="Content Placeholder 2"/>
          <p:cNvSpPr>
            <a:spLocks noGrp="1"/>
          </p:cNvSpPr>
          <p:nvPr>
            <p:ph idx="1"/>
          </p:nvPr>
        </p:nvSpPr>
        <p:spPr>
          <a:xfrm>
            <a:off x="147340" y="1268760"/>
            <a:ext cx="8795084" cy="4824536"/>
          </a:xfrm>
        </p:spPr>
        <p:txBody>
          <a:bodyPr vert="horz" lIns="91440" tIns="45720" rIns="91440" bIns="45720" rtlCol="0">
            <a:normAutofit/>
          </a:bodyPr>
          <a:lstStyle/>
          <a:p>
            <a:pPr marL="0" indent="0" algn="ctr">
              <a:buNone/>
            </a:pPr>
            <a:endParaRPr lang="en-AU" sz="9600" dirty="0"/>
          </a:p>
          <a:p>
            <a:pPr marL="0" indent="0" algn="ctr">
              <a:buNone/>
            </a:pPr>
            <a:r>
              <a:rPr lang="en-AU" sz="12000" dirty="0" smtClean="0"/>
              <a:t>?</a:t>
            </a:r>
          </a:p>
        </p:txBody>
      </p:sp>
    </p:spTree>
    <p:extLst>
      <p:ext uri="{BB962C8B-B14F-4D97-AF65-F5344CB8AC3E}">
        <p14:creationId xmlns:p14="http://schemas.microsoft.com/office/powerpoint/2010/main" val="179278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a:t>
            </a:r>
            <a:endParaRPr lang="en-AU" dirty="0"/>
          </a:p>
        </p:txBody>
      </p:sp>
      <p:sp>
        <p:nvSpPr>
          <p:cNvPr id="3" name="Text Placeholder 2"/>
          <p:cNvSpPr>
            <a:spLocks noGrp="1"/>
          </p:cNvSpPr>
          <p:nvPr>
            <p:ph type="body" sz="quarter" idx="10"/>
          </p:nvPr>
        </p:nvSpPr>
        <p:spPr>
          <a:xfrm>
            <a:off x="500063" y="1428750"/>
            <a:ext cx="8464425" cy="4714875"/>
          </a:xfrm>
        </p:spPr>
        <p:txBody>
          <a:bodyPr>
            <a:normAutofit/>
          </a:bodyPr>
          <a:lstStyle/>
          <a:p>
            <a:pPr marL="0" indent="0" defTabSz="447675">
              <a:buNone/>
            </a:pPr>
            <a:r>
              <a:rPr lang="en-AU" dirty="0" smtClean="0"/>
              <a:t>1.	Introduction</a:t>
            </a:r>
            <a:endParaRPr lang="en-AU" dirty="0"/>
          </a:p>
          <a:p>
            <a:pPr marL="0" indent="0" defTabSz="447675">
              <a:buNone/>
            </a:pPr>
            <a:r>
              <a:rPr lang="en-AU" dirty="0"/>
              <a:t>	</a:t>
            </a:r>
            <a:r>
              <a:rPr lang="en-AU" dirty="0" smtClean="0"/>
              <a:t>i)	Approach</a:t>
            </a:r>
          </a:p>
          <a:p>
            <a:pPr marL="0" indent="0" defTabSz="447675">
              <a:buNone/>
            </a:pPr>
            <a:r>
              <a:rPr lang="en-AU" dirty="0"/>
              <a:t>	</a:t>
            </a:r>
            <a:r>
              <a:rPr lang="en-AU" dirty="0" smtClean="0"/>
              <a:t>ii)	Scope </a:t>
            </a:r>
          </a:p>
          <a:p>
            <a:pPr marL="0" indent="0">
              <a:buNone/>
              <a:tabLst>
                <a:tab pos="447675" algn="l"/>
              </a:tabLst>
            </a:pPr>
            <a:r>
              <a:rPr lang="en-AU" dirty="0" smtClean="0"/>
              <a:t>	iii)	Timelines</a:t>
            </a:r>
          </a:p>
          <a:p>
            <a:pPr marL="0" indent="0">
              <a:buNone/>
              <a:tabLst>
                <a:tab pos="447675" algn="l"/>
              </a:tabLst>
            </a:pPr>
            <a:endParaRPr lang="en-AU" dirty="0" smtClean="0"/>
          </a:p>
          <a:p>
            <a:pPr defTabSz="447675">
              <a:buAutoNum type="arabicPeriod" startAt="2"/>
            </a:pPr>
            <a:r>
              <a:rPr lang="en-AU" dirty="0" smtClean="0"/>
              <a:t>Topics Under Discussion</a:t>
            </a:r>
          </a:p>
          <a:p>
            <a:pPr marL="0" indent="0" defTabSz="447675">
              <a:buNone/>
            </a:pPr>
            <a:r>
              <a:rPr lang="en-AU" dirty="0" smtClean="0"/>
              <a:t>	</a:t>
            </a:r>
            <a:r>
              <a:rPr lang="en-AU" dirty="0" err="1" smtClean="0"/>
              <a:t>i</a:t>
            </a:r>
            <a:r>
              <a:rPr lang="en-AU" dirty="0" smtClean="0"/>
              <a:t>)	TOPIC </a:t>
            </a:r>
            <a:r>
              <a:rPr lang="en-AU" dirty="0"/>
              <a:t>1: </a:t>
            </a:r>
            <a:r>
              <a:rPr lang="en-AU" dirty="0" smtClean="0"/>
              <a:t>Embedded </a:t>
            </a:r>
            <a:r>
              <a:rPr lang="en-AU" dirty="0"/>
              <a:t>network (EN) </a:t>
            </a:r>
            <a:r>
              <a:rPr lang="en-AU" dirty="0" smtClean="0"/>
              <a:t>information</a:t>
            </a:r>
          </a:p>
          <a:p>
            <a:pPr marL="0" indent="0" defTabSz="447675">
              <a:buNone/>
            </a:pPr>
            <a:r>
              <a:rPr lang="en-AU" dirty="0" smtClean="0"/>
              <a:t>	ii</a:t>
            </a:r>
            <a:r>
              <a:rPr lang="en-AU" dirty="0"/>
              <a:t>) </a:t>
            </a:r>
            <a:r>
              <a:rPr lang="en-AU" dirty="0" smtClean="0"/>
              <a:t>  TOPIC </a:t>
            </a:r>
            <a:r>
              <a:rPr lang="en-AU" dirty="0"/>
              <a:t>2: </a:t>
            </a:r>
            <a:r>
              <a:rPr lang="en-AU" dirty="0" smtClean="0"/>
              <a:t>MSATS </a:t>
            </a:r>
            <a:r>
              <a:rPr lang="en-AU" dirty="0"/>
              <a:t>- extinction of </a:t>
            </a:r>
            <a:r>
              <a:rPr lang="en-AU" dirty="0" smtClean="0"/>
              <a:t>NMI</a:t>
            </a:r>
          </a:p>
          <a:p>
            <a:pPr marL="0" indent="0" defTabSz="447675">
              <a:buNone/>
            </a:pPr>
            <a:r>
              <a:rPr lang="en-AU" dirty="0" smtClean="0"/>
              <a:t>	iii)	 TOPIC </a:t>
            </a:r>
            <a:r>
              <a:rPr lang="en-AU" dirty="0"/>
              <a:t>3: </a:t>
            </a:r>
            <a:r>
              <a:rPr lang="en-AU" dirty="0" smtClean="0"/>
              <a:t>MSATS </a:t>
            </a:r>
            <a:r>
              <a:rPr lang="en-AU" dirty="0"/>
              <a:t>- Review of CR1500 </a:t>
            </a:r>
            <a:r>
              <a:rPr lang="en-AU" dirty="0" smtClean="0"/>
              <a:t>within </a:t>
            </a:r>
            <a:r>
              <a:rPr lang="en-AU" dirty="0"/>
              <a:t>Change </a:t>
            </a:r>
            <a:r>
              <a:rPr lang="en-AU" dirty="0" smtClean="0"/>
              <a:t>					 Role </a:t>
            </a:r>
            <a:r>
              <a:rPr lang="en-AU" dirty="0"/>
              <a:t>Change requests</a:t>
            </a:r>
          </a:p>
          <a:p>
            <a:pPr marL="0" indent="0" defTabSz="447675">
              <a:buNone/>
            </a:pPr>
            <a:endParaRPr lang="en-AU" dirty="0" smtClean="0"/>
          </a:p>
          <a:p>
            <a:endParaRPr lang="en-AU" dirty="0" smtClean="0"/>
          </a:p>
          <a:p>
            <a:endParaRPr lang="en-AU" dirty="0" smtClean="0"/>
          </a:p>
          <a:p>
            <a:endParaRPr lang="en-AU"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smtClean="0"/>
              <a:t>1.  Introduction</a:t>
            </a: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background</a:t>
            </a:r>
            <a:endParaRPr lang="en-AU" dirty="0"/>
          </a:p>
        </p:txBody>
      </p:sp>
      <p:sp>
        <p:nvSpPr>
          <p:cNvPr id="3" name="Content Placeholder 2"/>
          <p:cNvSpPr>
            <a:spLocks noGrp="1"/>
          </p:cNvSpPr>
          <p:nvPr>
            <p:ph idx="1"/>
          </p:nvPr>
        </p:nvSpPr>
        <p:spPr>
          <a:xfrm>
            <a:off x="457200" y="1357298"/>
            <a:ext cx="8229600" cy="5096038"/>
          </a:xfrm>
        </p:spPr>
        <p:txBody>
          <a:bodyPr>
            <a:normAutofit fontScale="92500" lnSpcReduction="20000"/>
          </a:bodyPr>
          <a:lstStyle/>
          <a:p>
            <a:r>
              <a:rPr lang="en-AU" dirty="0"/>
              <a:t>On 26 November 2015, the AEMC made a final rule that will open up competition in metering </a:t>
            </a:r>
            <a:r>
              <a:rPr lang="en-AU" dirty="0" smtClean="0"/>
              <a:t>services.</a:t>
            </a:r>
            <a:br>
              <a:rPr lang="en-AU" dirty="0" smtClean="0"/>
            </a:br>
            <a:endParaRPr lang="en-AU" dirty="0" smtClean="0"/>
          </a:p>
          <a:p>
            <a:r>
              <a:rPr lang="en-AU" dirty="0" smtClean="0"/>
              <a:t>On </a:t>
            </a:r>
            <a:r>
              <a:rPr lang="en-AU" dirty="0"/>
              <a:t>17 December 2015, the AEMC made a final rule to reduce the barriers to embedded network customers accessing retail market offers.</a:t>
            </a:r>
            <a:r>
              <a:rPr lang="en-AU" dirty="0" smtClean="0"/>
              <a:t/>
            </a:r>
            <a:br>
              <a:rPr lang="en-AU" dirty="0" smtClean="0"/>
            </a:br>
            <a:endParaRPr lang="en-AU" dirty="0" smtClean="0"/>
          </a:p>
          <a:p>
            <a:r>
              <a:rPr lang="en-AU" dirty="0" smtClean="0"/>
              <a:t>On 17 March 2016, the AEMC made the final rule change for  Meter Replacement Processes.</a:t>
            </a:r>
          </a:p>
          <a:p>
            <a:endParaRPr lang="en-AU" dirty="0" smtClean="0"/>
          </a:p>
          <a:p>
            <a:r>
              <a:rPr lang="en-AU" dirty="0" smtClean="0"/>
              <a:t>The </a:t>
            </a:r>
            <a:r>
              <a:rPr lang="en-AU" dirty="0"/>
              <a:t>new arrangements, which will commence on 1 December 2017, have required changes to the National Electricity Rules (NER) and the National Electricity Retail Rules (NERR).</a:t>
            </a:r>
            <a:r>
              <a:rPr lang="en-AU" dirty="0" smtClean="0"/>
              <a:t/>
            </a:r>
            <a:br>
              <a:rPr lang="en-AU" dirty="0" smtClean="0"/>
            </a:br>
            <a:endParaRPr lang="en-AU" dirty="0" smtClean="0"/>
          </a:p>
          <a:p>
            <a:r>
              <a:rPr lang="en-AU" dirty="0" smtClean="0"/>
              <a:t>The changes to the NER require that AEMO and the IEC amend existing procedures and that AEMO create new procedures.</a:t>
            </a:r>
            <a:endParaRPr lang="en-AU" dirty="0"/>
          </a:p>
        </p:txBody>
      </p:sp>
    </p:spTree>
    <p:extLst>
      <p:ext uri="{BB962C8B-B14F-4D97-AF65-F5344CB8AC3E}">
        <p14:creationId xmlns:p14="http://schemas.microsoft.com/office/powerpoint/2010/main" val="3841522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background</a:t>
            </a:r>
            <a:endParaRPr lang="en-AU" dirty="0"/>
          </a:p>
        </p:txBody>
      </p:sp>
      <p:sp>
        <p:nvSpPr>
          <p:cNvPr id="3" name="Content Placeholder 2"/>
          <p:cNvSpPr>
            <a:spLocks noGrp="1"/>
          </p:cNvSpPr>
          <p:nvPr>
            <p:ph idx="1"/>
          </p:nvPr>
        </p:nvSpPr>
        <p:spPr>
          <a:xfrm>
            <a:off x="395536" y="1357298"/>
            <a:ext cx="8435280" cy="5096038"/>
          </a:xfrm>
        </p:spPr>
        <p:txBody>
          <a:bodyPr>
            <a:normAutofit/>
          </a:bodyPr>
          <a:lstStyle/>
          <a:p>
            <a:r>
              <a:rPr lang="en-AU" dirty="0" smtClean="0"/>
              <a:t>AEMO has structured these procedure changes into three work packages, with consultation to be completed by the following timelines:</a:t>
            </a:r>
          </a:p>
          <a:p>
            <a:pPr lvl="1"/>
            <a:r>
              <a:rPr lang="en-AU" dirty="0" smtClean="0"/>
              <a:t>1 September 2016 (Work Package 1)</a:t>
            </a:r>
          </a:p>
          <a:p>
            <a:pPr lvl="1"/>
            <a:r>
              <a:rPr lang="en-AU" dirty="0" smtClean="0"/>
              <a:t>1 March 2017 (Work Package 2)</a:t>
            </a:r>
          </a:p>
          <a:p>
            <a:pPr lvl="1"/>
            <a:r>
              <a:rPr lang="en-AU" dirty="0" smtClean="0"/>
              <a:t>1 December 2017 (Work Package 3 – As Built) </a:t>
            </a:r>
            <a:br>
              <a:rPr lang="en-AU" dirty="0" smtClean="0"/>
            </a:br>
            <a:endParaRPr lang="en-AU" dirty="0" smtClean="0"/>
          </a:p>
          <a:p>
            <a:r>
              <a:rPr lang="en-AU" dirty="0" smtClean="0"/>
              <a:t>Consultation for WP1 commenced on 22 April 2016, and the WP1 final determination was published on 31 August 2016.</a:t>
            </a:r>
          </a:p>
          <a:p>
            <a:r>
              <a:rPr lang="en-AU" dirty="0" smtClean="0"/>
              <a:t>Consultation for WP2 commenced on 10 October 2016, and the WP2 final determination was published on 28 February 2017.</a:t>
            </a:r>
          </a:p>
          <a:p>
            <a:endParaRPr lang="en-AU" dirty="0"/>
          </a:p>
        </p:txBody>
      </p:sp>
    </p:spTree>
    <p:extLst>
      <p:ext uri="{BB962C8B-B14F-4D97-AF65-F5344CB8AC3E}">
        <p14:creationId xmlns:p14="http://schemas.microsoft.com/office/powerpoint/2010/main" val="3897406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Scope</a:t>
            </a:r>
            <a:endParaRPr lang="en-AU" dirty="0"/>
          </a:p>
        </p:txBody>
      </p:sp>
      <p:sp>
        <p:nvSpPr>
          <p:cNvPr id="3" name="Content Placeholder 2"/>
          <p:cNvSpPr>
            <a:spLocks noGrp="1"/>
          </p:cNvSpPr>
          <p:nvPr>
            <p:ph idx="1"/>
          </p:nvPr>
        </p:nvSpPr>
        <p:spPr>
          <a:xfrm>
            <a:off x="457200" y="1357298"/>
            <a:ext cx="8229600" cy="5096038"/>
          </a:xfrm>
        </p:spPr>
        <p:txBody>
          <a:bodyPr>
            <a:normAutofit fontScale="92500" lnSpcReduction="20000"/>
          </a:bodyPr>
          <a:lstStyle/>
          <a:p>
            <a:r>
              <a:rPr lang="en-AU" dirty="0" smtClean="0"/>
              <a:t>WP3 is the </a:t>
            </a:r>
            <a:r>
              <a:rPr lang="en-AU" dirty="0"/>
              <a:t>A</a:t>
            </a:r>
            <a:r>
              <a:rPr lang="en-AU" dirty="0" smtClean="0"/>
              <a:t>s Built</a:t>
            </a:r>
            <a:r>
              <a:rPr lang="en-AU" dirty="0"/>
              <a:t> </a:t>
            </a:r>
            <a:r>
              <a:rPr lang="en-AU" dirty="0" smtClean="0"/>
              <a:t>Package, and it will be limited to the following:</a:t>
            </a:r>
          </a:p>
          <a:p>
            <a:pPr lvl="1"/>
            <a:r>
              <a:rPr lang="en-AU" dirty="0" smtClean="0"/>
              <a:t>Making “As Built” changes to procedures.</a:t>
            </a:r>
          </a:p>
          <a:p>
            <a:pPr lvl="1"/>
            <a:r>
              <a:rPr lang="en-AU" dirty="0" smtClean="0"/>
              <a:t>Making clarifications or corrections to the </a:t>
            </a:r>
            <a:r>
              <a:rPr lang="en-AU" dirty="0"/>
              <a:t>procedures within the scope of POC related changes</a:t>
            </a:r>
            <a:r>
              <a:rPr lang="en-AU" dirty="0" smtClean="0"/>
              <a:t>.</a:t>
            </a:r>
          </a:p>
          <a:p>
            <a:pPr marL="363538" lvl="1" indent="0">
              <a:buNone/>
            </a:pPr>
            <a:endParaRPr lang="en-AU" dirty="0"/>
          </a:p>
          <a:p>
            <a:r>
              <a:rPr lang="en-AU" dirty="0"/>
              <a:t>WP3 will not introduce new features or functionality to procedures.</a:t>
            </a:r>
          </a:p>
          <a:p>
            <a:pPr lvl="1"/>
            <a:endParaRPr lang="en-AU" dirty="0"/>
          </a:p>
          <a:p>
            <a:r>
              <a:rPr lang="en-AU" dirty="0" smtClean="0"/>
              <a:t>Similarly to the approach for WP1 and WP2, </a:t>
            </a:r>
            <a:r>
              <a:rPr lang="en-AU" dirty="0"/>
              <a:t>AEMO </a:t>
            </a:r>
            <a:r>
              <a:rPr lang="en-AU" dirty="0" smtClean="0"/>
              <a:t>will seek to make changes that are consistent with the procedure </a:t>
            </a:r>
            <a:r>
              <a:rPr lang="en-AU" dirty="0"/>
              <a:t>framework design:</a:t>
            </a:r>
          </a:p>
          <a:p>
            <a:pPr lvl="1"/>
            <a:r>
              <a:rPr lang="en-AU" dirty="0"/>
              <a:t>Consolidate and clarify</a:t>
            </a:r>
          </a:p>
          <a:p>
            <a:pPr lvl="1"/>
            <a:r>
              <a:rPr lang="en-AU" dirty="0"/>
              <a:t>Remove duplication and format consistently</a:t>
            </a:r>
          </a:p>
          <a:p>
            <a:pPr lvl="1"/>
            <a:r>
              <a:rPr lang="en-AU" dirty="0"/>
              <a:t>Meet the requirements of the NER</a:t>
            </a:r>
          </a:p>
          <a:p>
            <a:pPr lvl="1"/>
            <a:r>
              <a:rPr lang="en-AU" dirty="0"/>
              <a:t>Structured to create flexibility in the </a:t>
            </a:r>
            <a:r>
              <a:rPr lang="en-AU" dirty="0" smtClean="0"/>
              <a:t>future</a:t>
            </a:r>
          </a:p>
          <a:p>
            <a:pPr marL="363538" lvl="1" indent="0">
              <a:buNone/>
            </a:pPr>
            <a:endParaRPr lang="en-AU" dirty="0" smtClean="0"/>
          </a:p>
          <a:p>
            <a:pPr lvl="1"/>
            <a:endParaRPr lang="en-AU" dirty="0"/>
          </a:p>
          <a:p>
            <a:endParaRPr lang="en-AU" dirty="0"/>
          </a:p>
        </p:txBody>
      </p:sp>
    </p:spTree>
    <p:extLst>
      <p:ext uri="{BB962C8B-B14F-4D97-AF65-F5344CB8AC3E}">
        <p14:creationId xmlns:p14="http://schemas.microsoft.com/office/powerpoint/2010/main" val="3101765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214290"/>
            <a:ext cx="6635080" cy="857256"/>
          </a:xfrm>
        </p:spPr>
        <p:txBody>
          <a:bodyPr/>
          <a:lstStyle/>
          <a:p>
            <a:r>
              <a:rPr lang="en-AU" dirty="0" smtClean="0"/>
              <a:t>Work Package 3 - Procedures</a:t>
            </a:r>
            <a:endParaRPr lang="en-AU" dirty="0"/>
          </a:p>
        </p:txBody>
      </p:sp>
      <p:sp>
        <p:nvSpPr>
          <p:cNvPr id="21" name="Content Placeholder 2"/>
          <p:cNvSpPr>
            <a:spLocks noGrp="1"/>
          </p:cNvSpPr>
          <p:nvPr>
            <p:ph idx="1"/>
          </p:nvPr>
        </p:nvSpPr>
        <p:spPr>
          <a:xfrm>
            <a:off x="457200" y="1357298"/>
            <a:ext cx="8229600" cy="5096038"/>
          </a:xfrm>
        </p:spPr>
        <p:txBody>
          <a:bodyPr>
            <a:normAutofit/>
          </a:bodyPr>
          <a:lstStyle/>
          <a:p>
            <a:r>
              <a:rPr lang="en-AU" dirty="0" smtClean="0"/>
              <a:t>The following is the current list of procedures with identified changes in WP3:</a:t>
            </a:r>
          </a:p>
          <a:p>
            <a:endParaRPr lang="en-AU" dirty="0" smtClean="0"/>
          </a:p>
          <a:p>
            <a:pPr lvl="1"/>
            <a:r>
              <a:rPr lang="en-AU" dirty="0" smtClean="0"/>
              <a:t>MSATS CATS Procedure</a:t>
            </a:r>
          </a:p>
          <a:p>
            <a:pPr lvl="1"/>
            <a:r>
              <a:rPr lang="en-AU" dirty="0" smtClean="0"/>
              <a:t>MSATS WIGS Procedure</a:t>
            </a:r>
          </a:p>
          <a:p>
            <a:pPr lvl="1"/>
            <a:r>
              <a:rPr lang="en-AU" dirty="0" smtClean="0"/>
              <a:t>Meter Data File Format Specification  NEM12 &amp; NEM 13</a:t>
            </a:r>
          </a:p>
          <a:p>
            <a:pPr lvl="1"/>
            <a:r>
              <a:rPr lang="en-AU" dirty="0" smtClean="0"/>
              <a:t>Service Level Procedure – Metering Provider</a:t>
            </a:r>
          </a:p>
          <a:p>
            <a:pPr lvl="1"/>
            <a:r>
              <a:rPr lang="en-AU" dirty="0" smtClean="0"/>
              <a:t>Service Level Procedure – Metering Data Provider</a:t>
            </a:r>
          </a:p>
          <a:p>
            <a:pPr lvl="1"/>
            <a:r>
              <a:rPr lang="en-AU" dirty="0" smtClean="0"/>
              <a:t>Metrology Part A</a:t>
            </a:r>
          </a:p>
          <a:p>
            <a:pPr lvl="1"/>
            <a:r>
              <a:rPr lang="en-AU" dirty="0" smtClean="0"/>
              <a:t>Retail Market Procedures – Glossary and Framework</a:t>
            </a:r>
          </a:p>
          <a:p>
            <a:pPr lvl="1"/>
            <a:endParaRPr lang="en-AU" dirty="0"/>
          </a:p>
          <a:p>
            <a:endParaRPr lang="en-AU" dirty="0"/>
          </a:p>
        </p:txBody>
      </p:sp>
    </p:spTree>
    <p:extLst>
      <p:ext uri="{BB962C8B-B14F-4D97-AF65-F5344CB8AC3E}">
        <p14:creationId xmlns:p14="http://schemas.microsoft.com/office/powerpoint/2010/main" val="2029593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Work Package 3 – Other Documents</a:t>
            </a:r>
            <a:endParaRPr lang="en-AU" dirty="0"/>
          </a:p>
        </p:txBody>
      </p:sp>
      <p:sp>
        <p:nvSpPr>
          <p:cNvPr id="44" name="TextBox 43"/>
          <p:cNvSpPr txBox="1"/>
          <p:nvPr/>
        </p:nvSpPr>
        <p:spPr>
          <a:xfrm>
            <a:off x="181074" y="1339127"/>
            <a:ext cx="8711406" cy="10618291"/>
          </a:xfrm>
          <a:prstGeom prst="rect">
            <a:avLst/>
          </a:prstGeom>
          <a:noFill/>
        </p:spPr>
        <p:txBody>
          <a:bodyPr wrap="square" rtlCol="0">
            <a:spAutoFit/>
          </a:bodyPr>
          <a:lstStyle/>
          <a:p>
            <a:r>
              <a:rPr lang="en-AU" dirty="0" smtClean="0"/>
              <a:t>Guidelines and other documents under WP3 (published by 1 December 2017)</a:t>
            </a:r>
          </a:p>
          <a:p>
            <a:pPr marL="285750" indent="-285750">
              <a:buFont typeface="Arial" panose="020B0604020202020204" pitchFamily="34" charset="0"/>
              <a:buChar char="•"/>
            </a:pPr>
            <a:endParaRPr lang="en-AU" dirty="0" smtClean="0"/>
          </a:p>
          <a:p>
            <a:pPr marL="742950" lvl="1" indent="-285750">
              <a:buFont typeface="Arial" panose="020B0604020202020204" pitchFamily="34" charset="0"/>
              <a:buChar char="•"/>
            </a:pPr>
            <a:r>
              <a:rPr lang="en-AU" dirty="0" smtClean="0"/>
              <a:t>Small Customer Metering Installation Exemption Guideline</a:t>
            </a:r>
          </a:p>
          <a:p>
            <a:pPr marL="742950" lvl="1" indent="-285750">
              <a:buFont typeface="Arial" panose="020B0604020202020204" pitchFamily="34" charset="0"/>
              <a:buChar char="•"/>
            </a:pPr>
            <a:r>
              <a:rPr lang="en-AU" dirty="0" smtClean="0"/>
              <a:t>The role of the Metering Coordinator Guide</a:t>
            </a:r>
          </a:p>
          <a:p>
            <a:pPr marL="742950" lvl="1" indent="-285750">
              <a:buFont typeface="Arial" panose="020B0604020202020204" pitchFamily="34" charset="0"/>
              <a:buChar char="•"/>
            </a:pPr>
            <a:r>
              <a:rPr lang="en-AU" dirty="0" smtClean="0"/>
              <a:t>MSATS NMI Discovery Q &amp; A</a:t>
            </a:r>
          </a:p>
          <a:p>
            <a:pPr marL="742950" lvl="1" indent="-285750">
              <a:buFont typeface="Arial" panose="020B0604020202020204" pitchFamily="34" charset="0"/>
              <a:buChar char="•"/>
            </a:pPr>
            <a:r>
              <a:rPr lang="en-AU" dirty="0" smtClean="0"/>
              <a:t>MSATS CATS History Model</a:t>
            </a:r>
          </a:p>
          <a:p>
            <a:pPr marL="742950" lvl="1" indent="-285750">
              <a:buFont typeface="Arial" panose="020B0604020202020204" pitchFamily="34" charset="0"/>
              <a:buChar char="•"/>
            </a:pPr>
            <a:r>
              <a:rPr lang="en-AU" dirty="0" smtClean="0"/>
              <a:t>Standing Data for MSATS</a:t>
            </a:r>
          </a:p>
          <a:p>
            <a:pPr marL="742950" lvl="1" indent="-285750">
              <a:buFont typeface="Arial" panose="020B0604020202020204" pitchFamily="34" charset="0"/>
              <a:buChar char="•"/>
            </a:pPr>
            <a:r>
              <a:rPr lang="en-AU" dirty="0" smtClean="0"/>
              <a:t>MSATS Introduction Guide</a:t>
            </a:r>
          </a:p>
          <a:p>
            <a:pPr marL="742950" lvl="1" indent="-285750">
              <a:buFont typeface="Arial" panose="020B0604020202020204" pitchFamily="34" charset="0"/>
              <a:buChar char="•"/>
            </a:pPr>
            <a:r>
              <a:rPr lang="en-AU" dirty="0" smtClean="0"/>
              <a:t>Guide to MSATS B2B</a:t>
            </a:r>
          </a:p>
          <a:p>
            <a:pPr marL="742950" lvl="1" indent="-285750">
              <a:buFont typeface="Arial" panose="020B0604020202020204" pitchFamily="34" charset="0"/>
              <a:buChar char="•"/>
            </a:pPr>
            <a:r>
              <a:rPr lang="en-AU" dirty="0" smtClean="0"/>
              <a:t>Guide to MSATS Web Portal</a:t>
            </a:r>
          </a:p>
          <a:p>
            <a:pPr marL="742950" lvl="1" indent="-285750">
              <a:buFont typeface="Arial" panose="020B0604020202020204" pitchFamily="34" charset="0"/>
              <a:buChar char="•"/>
            </a:pPr>
            <a:r>
              <a:rPr lang="en-AU" dirty="0" smtClean="0"/>
              <a:t>Guide to User Rights Management</a:t>
            </a:r>
          </a:p>
          <a:p>
            <a:pPr marL="742950" lvl="1" indent="-285750">
              <a:buFont typeface="Arial" panose="020B0604020202020204" pitchFamily="34" charset="0"/>
              <a:buChar char="•"/>
            </a:pPr>
            <a:r>
              <a:rPr lang="en-AU" dirty="0" smtClean="0"/>
              <a:t>MSATS Ombudsman Enquiry User Interface Guide</a:t>
            </a:r>
          </a:p>
          <a:p>
            <a:pPr marL="742950" lvl="1" indent="-285750">
              <a:buFont typeface="Arial" panose="020B0604020202020204" pitchFamily="34" charset="0"/>
              <a:buChar char="•"/>
            </a:pPr>
            <a:r>
              <a:rPr lang="en-AU" dirty="0" smtClean="0"/>
              <a:t>MSATS CATS Hints and Tips</a:t>
            </a:r>
          </a:p>
          <a:p>
            <a:pPr marL="742950" lvl="1" indent="-285750">
              <a:buFont typeface="Arial" panose="020B0604020202020204" pitchFamily="34" charset="0"/>
              <a:buChar char="•"/>
            </a:pPr>
            <a:r>
              <a:rPr lang="en-AU" dirty="0"/>
              <a:t>Special and Technology Related Sites within the </a:t>
            </a:r>
            <a:r>
              <a:rPr lang="en-AU" dirty="0" smtClean="0"/>
              <a:t>NEM, </a:t>
            </a:r>
          </a:p>
          <a:p>
            <a:pPr lvl="1"/>
            <a:r>
              <a:rPr lang="en-AU" dirty="0">
                <a:solidFill>
                  <a:schemeClr val="bg2"/>
                </a:solidFill>
              </a:rPr>
              <a:t>	</a:t>
            </a:r>
            <a:r>
              <a:rPr lang="en-AU" sz="1600" i="1" dirty="0">
                <a:solidFill>
                  <a:schemeClr val="bg2"/>
                </a:solidFill>
              </a:rPr>
              <a:t>T</a:t>
            </a:r>
            <a:r>
              <a:rPr lang="en-AU" sz="1600" i="1" dirty="0" smtClean="0">
                <a:solidFill>
                  <a:schemeClr val="bg2"/>
                </a:solidFill>
              </a:rPr>
              <a:t>his document will consolidate the following two documents:</a:t>
            </a:r>
          </a:p>
          <a:p>
            <a:pPr marL="1200150" lvl="2" indent="-285750">
              <a:buFont typeface="Courier New" panose="02070309020205020404" pitchFamily="49" charset="0"/>
              <a:buChar char="o"/>
            </a:pPr>
            <a:r>
              <a:rPr lang="en-AU" sz="1600" i="1" dirty="0">
                <a:solidFill>
                  <a:schemeClr val="bg2"/>
                </a:solidFill>
              </a:rPr>
              <a:t>Special and Technology related sites within the </a:t>
            </a:r>
            <a:r>
              <a:rPr lang="en-AU" sz="1600" i="1" dirty="0" smtClean="0">
                <a:solidFill>
                  <a:schemeClr val="bg2"/>
                </a:solidFill>
              </a:rPr>
              <a:t>NEM </a:t>
            </a:r>
          </a:p>
          <a:p>
            <a:pPr marL="1200150" lvl="2" indent="-285750">
              <a:buFont typeface="Courier New" panose="02070309020205020404" pitchFamily="49" charset="0"/>
              <a:buChar char="o"/>
            </a:pPr>
            <a:r>
              <a:rPr lang="en-AU" sz="1600" i="1" dirty="0" smtClean="0">
                <a:solidFill>
                  <a:schemeClr val="bg2"/>
                </a:solidFill>
              </a:rPr>
              <a:t>Published </a:t>
            </a:r>
            <a:r>
              <a:rPr lang="en-AU" sz="1600" i="1" dirty="0">
                <a:solidFill>
                  <a:schemeClr val="bg2"/>
                </a:solidFill>
              </a:rPr>
              <a:t>List of Special and Technology Related </a:t>
            </a:r>
            <a:r>
              <a:rPr lang="en-AU" sz="1600" i="1" dirty="0" smtClean="0">
                <a:solidFill>
                  <a:schemeClr val="bg2"/>
                </a:solidFill>
              </a:rPr>
              <a:t>Sites</a:t>
            </a:r>
            <a:endParaRPr lang="en-AU" sz="1600" i="1" dirty="0">
              <a:solidFill>
                <a:schemeClr val="bg2"/>
              </a:solidFill>
            </a:endParaRPr>
          </a:p>
          <a:p>
            <a:pPr marL="742950" lvl="1" indent="-285750">
              <a:buFont typeface="Arial" panose="020B0604020202020204" pitchFamily="34" charset="0"/>
              <a:buChar char="•"/>
            </a:pPr>
            <a:endParaRPr lang="en-AU" dirty="0" smtClean="0"/>
          </a:p>
          <a:p>
            <a:pPr lvl="1"/>
            <a:endParaRPr lang="en-AU" dirty="0" smtClean="0"/>
          </a:p>
          <a:p>
            <a:pPr marL="742950" lvl="1" indent="-285750">
              <a:buFont typeface="Arial" panose="020B0604020202020204" pitchFamily="34" charset="0"/>
              <a:buChar char="•"/>
            </a:pPr>
            <a:endParaRPr lang="en-AU" dirty="0" smtClean="0"/>
          </a:p>
          <a:p>
            <a:pPr marL="285750" indent="-285750">
              <a:buFont typeface="Arial" panose="020B0604020202020204" pitchFamily="34" charset="0"/>
              <a:buChar char="•"/>
            </a:pPr>
            <a:endParaRPr lang="en-AU" dirty="0"/>
          </a:p>
          <a:p>
            <a:endParaRPr lang="en-AU" dirty="0" smtClean="0"/>
          </a:p>
          <a:p>
            <a:endParaRPr lang="en-AU" dirty="0"/>
          </a:p>
          <a:p>
            <a:endParaRPr lang="en-AU" dirty="0" smtClean="0"/>
          </a:p>
          <a:p>
            <a:endParaRPr lang="en-AU" dirty="0"/>
          </a:p>
          <a:p>
            <a:endParaRPr lang="en-AU" dirty="0" smtClean="0"/>
          </a:p>
          <a:p>
            <a:endParaRPr lang="en-AU" dirty="0"/>
          </a:p>
          <a:p>
            <a:endParaRPr lang="en-AU" dirty="0" smtClean="0"/>
          </a:p>
          <a:p>
            <a:endParaRPr lang="en-AU" dirty="0"/>
          </a:p>
          <a:p>
            <a:endParaRPr lang="en-AU" dirty="0" smtClean="0"/>
          </a:p>
          <a:p>
            <a:endParaRPr lang="en-AU" dirty="0"/>
          </a:p>
          <a:p>
            <a:endParaRPr lang="en-AU" dirty="0" smtClean="0"/>
          </a:p>
          <a:p>
            <a:endParaRPr lang="en-AU" dirty="0"/>
          </a:p>
          <a:p>
            <a:endParaRPr lang="en-AU" dirty="0" smtClean="0"/>
          </a:p>
          <a:p>
            <a:endParaRPr lang="en-AU" dirty="0"/>
          </a:p>
          <a:p>
            <a:endParaRPr lang="en-AU" dirty="0" smtClean="0"/>
          </a:p>
          <a:p>
            <a:endParaRPr lang="en-AU" dirty="0"/>
          </a:p>
          <a:p>
            <a:endParaRPr lang="en-AU" dirty="0"/>
          </a:p>
        </p:txBody>
      </p:sp>
    </p:spTree>
    <p:extLst>
      <p:ext uri="{BB962C8B-B14F-4D97-AF65-F5344CB8AC3E}">
        <p14:creationId xmlns:p14="http://schemas.microsoft.com/office/powerpoint/2010/main" val="3076193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WP3 Consultation timeline</a:t>
            </a:r>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1333712560"/>
              </p:ext>
            </p:extLst>
          </p:nvPr>
        </p:nvGraphicFramePr>
        <p:xfrm>
          <a:off x="681009" y="2240868"/>
          <a:ext cx="6612963" cy="2736303"/>
        </p:xfrm>
        <a:graphic>
          <a:graphicData uri="http://schemas.openxmlformats.org/drawingml/2006/table">
            <a:tbl>
              <a:tblPr>
                <a:tableStyleId>{5C22544A-7EE6-4342-B048-85BDC9FD1C3A}</a:tableStyleId>
              </a:tblPr>
              <a:tblGrid>
                <a:gridCol w="1722296"/>
                <a:gridCol w="4890667"/>
              </a:tblGrid>
              <a:tr h="464679">
                <a:tc>
                  <a:txBody>
                    <a:bodyPr/>
                    <a:lstStyle/>
                    <a:p>
                      <a:pPr algn="l" fontAlgn="b">
                        <a:lnSpc>
                          <a:spcPct val="100000"/>
                        </a:lnSpc>
                        <a:spcBef>
                          <a:spcPts val="600"/>
                        </a:spcBef>
                        <a:spcAft>
                          <a:spcPts val="600"/>
                        </a:spcAft>
                      </a:pPr>
                      <a:r>
                        <a:rPr lang="en-AU" sz="1400" b="1" u="none" strike="noStrike" dirty="0" smtClean="0">
                          <a:effectLst/>
                        </a:rPr>
                        <a:t> Date</a:t>
                      </a:r>
                      <a:endParaRPr lang="en-AU"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87313" algn="l" fontAlgn="b">
                        <a:lnSpc>
                          <a:spcPct val="100000"/>
                        </a:lnSpc>
                        <a:spcBef>
                          <a:spcPts val="600"/>
                        </a:spcBef>
                        <a:spcAft>
                          <a:spcPts val="600"/>
                        </a:spcAft>
                      </a:pPr>
                      <a:r>
                        <a:rPr lang="en-AU" sz="1400" b="1" u="none" strike="noStrike" dirty="0" smtClean="0">
                          <a:effectLst/>
                        </a:rPr>
                        <a:t>Milestone</a:t>
                      </a:r>
                      <a:endParaRPr lang="en-AU"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1444">
                <a:tc>
                  <a:txBody>
                    <a:bodyPr/>
                    <a:lstStyle/>
                    <a:p>
                      <a:pPr algn="l" fontAlgn="b"/>
                      <a:r>
                        <a:rPr lang="en-AU" sz="1400" u="none" strike="noStrike" dirty="0" smtClean="0">
                          <a:effectLst/>
                        </a:rPr>
                        <a:t> 12 April 2017</a:t>
                      </a:r>
                      <a:endParaRPr lang="en-AU"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0" algn="l" defTabSz="914400" rtl="0" eaLnBrk="1" fontAlgn="b" latinLnBrk="0" hangingPunct="1"/>
                      <a:r>
                        <a:rPr lang="en-AU" sz="1400" u="none" strike="noStrike" kern="1200" dirty="0" smtClean="0">
                          <a:solidFill>
                            <a:schemeClr val="dk1"/>
                          </a:solidFill>
                          <a:effectLst/>
                          <a:latin typeface="+mn-lt"/>
                          <a:ea typeface="+mn-ea"/>
                          <a:cs typeface="+mn-cs"/>
                        </a:rPr>
                        <a:t>AEMO </a:t>
                      </a:r>
                      <a:r>
                        <a:rPr lang="en-AU" sz="1400" u="none" strike="noStrike" kern="1200" dirty="0">
                          <a:solidFill>
                            <a:schemeClr val="dk1"/>
                          </a:solidFill>
                          <a:effectLst/>
                          <a:latin typeface="+mn-lt"/>
                          <a:ea typeface="+mn-ea"/>
                          <a:cs typeface="+mn-cs"/>
                        </a:rPr>
                        <a:t>publishes Notice of First Stage Consultation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1444">
                <a:tc>
                  <a:txBody>
                    <a:bodyPr/>
                    <a:lstStyle/>
                    <a:p>
                      <a:pPr algn="l" fontAlgn="b"/>
                      <a:r>
                        <a:rPr lang="en-AU" sz="1400" u="none" strike="noStrike" dirty="0" smtClean="0">
                          <a:effectLst/>
                        </a:rPr>
                        <a:t> 2</a:t>
                      </a:r>
                      <a:r>
                        <a:rPr lang="en-AU" sz="1400" u="none" strike="noStrike" baseline="30000" dirty="0" smtClean="0">
                          <a:effectLst/>
                        </a:rPr>
                        <a:t>nd</a:t>
                      </a:r>
                      <a:r>
                        <a:rPr lang="en-AU" sz="1400" u="none" strike="noStrike" dirty="0" smtClean="0">
                          <a:effectLst/>
                        </a:rPr>
                        <a:t> June 2017</a:t>
                      </a:r>
                      <a:endParaRPr lang="en-AU"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0" algn="l" defTabSz="914400" rtl="0" eaLnBrk="1" fontAlgn="b" latinLnBrk="0" hangingPunct="1"/>
                      <a:r>
                        <a:rPr lang="en-AU" sz="1400" u="none" strike="noStrike" kern="1200" dirty="0" smtClean="0">
                          <a:solidFill>
                            <a:schemeClr val="dk1"/>
                          </a:solidFill>
                          <a:effectLst/>
                          <a:latin typeface="+mn-lt"/>
                          <a:ea typeface="+mn-ea"/>
                          <a:cs typeface="+mn-cs"/>
                        </a:rPr>
                        <a:t>Submissions </a:t>
                      </a:r>
                      <a:r>
                        <a:rPr lang="en-AU" sz="1400" u="none" strike="noStrike" kern="1200" dirty="0">
                          <a:solidFill>
                            <a:schemeClr val="dk1"/>
                          </a:solidFill>
                          <a:effectLst/>
                          <a:latin typeface="+mn-lt"/>
                          <a:ea typeface="+mn-ea"/>
                          <a:cs typeface="+mn-cs"/>
                        </a:rPr>
                        <a:t>close for </a:t>
                      </a:r>
                      <a:r>
                        <a:rPr lang="en-AU" sz="1400" u="none" strike="noStrike" kern="1200" dirty="0" smtClean="0">
                          <a:solidFill>
                            <a:schemeClr val="dk1"/>
                          </a:solidFill>
                          <a:effectLst/>
                          <a:latin typeface="+mn-lt"/>
                          <a:ea typeface="+mn-ea"/>
                          <a:cs typeface="+mn-cs"/>
                        </a:rPr>
                        <a:t>First Stage </a:t>
                      </a:r>
                      <a:r>
                        <a:rPr lang="en-AU" sz="1400" u="none" strike="noStrike" kern="1200" dirty="0">
                          <a:solidFill>
                            <a:schemeClr val="dk1"/>
                          </a:solidFill>
                          <a:effectLst/>
                          <a:latin typeface="+mn-lt"/>
                          <a:ea typeface="+mn-ea"/>
                          <a:cs typeface="+mn-cs"/>
                        </a:rPr>
                        <a:t>of </a:t>
                      </a:r>
                      <a:r>
                        <a:rPr lang="en-AU" sz="1400" u="none" strike="noStrike" kern="1200" dirty="0" smtClean="0">
                          <a:solidFill>
                            <a:schemeClr val="dk1"/>
                          </a:solidFill>
                          <a:effectLst/>
                          <a:latin typeface="+mn-lt"/>
                          <a:ea typeface="+mn-ea"/>
                          <a:cs typeface="+mn-cs"/>
                        </a:rPr>
                        <a:t>Consultation</a:t>
                      </a:r>
                      <a:endParaRPr lang="en-AU" sz="14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5848">
                <a:tc>
                  <a:txBody>
                    <a:bodyPr/>
                    <a:lstStyle/>
                    <a:p>
                      <a:pPr algn="l" fontAlgn="b"/>
                      <a:r>
                        <a:rPr lang="en-AU" sz="1400" u="none" strike="noStrike" dirty="0" smtClean="0">
                          <a:effectLst/>
                        </a:rPr>
                        <a:t> 3</a:t>
                      </a:r>
                      <a:r>
                        <a:rPr lang="en-AU" sz="1400" u="none" strike="noStrike" baseline="30000" dirty="0" smtClean="0">
                          <a:effectLst/>
                        </a:rPr>
                        <a:t>rd</a:t>
                      </a:r>
                      <a:r>
                        <a:rPr lang="en-AU" sz="1400" u="none" strike="noStrike" dirty="0" smtClean="0">
                          <a:effectLst/>
                        </a:rPr>
                        <a:t> July 2017</a:t>
                      </a:r>
                      <a:endParaRPr lang="en-AU"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0" algn="l" fontAlgn="b"/>
                      <a:r>
                        <a:rPr lang="en-AU" sz="1400" u="none" strike="noStrike" dirty="0" smtClean="0">
                          <a:effectLst/>
                        </a:rPr>
                        <a:t>AEMO </a:t>
                      </a:r>
                      <a:r>
                        <a:rPr lang="en-AU" sz="1400" u="none" strike="noStrike" dirty="0">
                          <a:effectLst/>
                        </a:rPr>
                        <a:t>publishes Notice of Second Stage Consultation </a:t>
                      </a:r>
                      <a:endParaRPr lang="en-AU" sz="1400" u="none" strike="noStrike" dirty="0" smtClean="0">
                        <a:effectLst/>
                      </a:endParaRPr>
                    </a:p>
                    <a:p>
                      <a:pPr marL="87313" indent="0" algn="l" fontAlgn="b"/>
                      <a:r>
                        <a:rPr lang="en-AU" sz="1400" u="none" strike="noStrike" dirty="0" smtClean="0">
                          <a:effectLst/>
                        </a:rPr>
                        <a:t>(</a:t>
                      </a:r>
                      <a:r>
                        <a:rPr lang="en-AU" sz="1400" u="none" strike="noStrike" dirty="0">
                          <a:effectLst/>
                        </a:rPr>
                        <a:t>Draft Determination)</a:t>
                      </a:r>
                      <a:endParaRPr lang="en-AU"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1444">
                <a:tc>
                  <a:txBody>
                    <a:bodyPr/>
                    <a:lstStyle/>
                    <a:p>
                      <a:pPr algn="l" fontAlgn="b"/>
                      <a:r>
                        <a:rPr lang="en-AU" sz="1400" b="0" i="0" u="none" strike="noStrike" dirty="0" smtClean="0">
                          <a:solidFill>
                            <a:srgbClr val="000000"/>
                          </a:solidFill>
                          <a:effectLst/>
                          <a:latin typeface="Arial" panose="020B0604020202020204" pitchFamily="34" charset="0"/>
                        </a:rPr>
                        <a:t>….</a:t>
                      </a:r>
                      <a:endParaRPr lang="en-AU"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0" algn="l" fontAlgn="b"/>
                      <a:r>
                        <a:rPr lang="en-AU" sz="1400" u="none" strike="noStrike" kern="1200" dirty="0" smtClean="0">
                          <a:solidFill>
                            <a:schemeClr val="dk1"/>
                          </a:solidFill>
                          <a:effectLst/>
                          <a:latin typeface="+mn-lt"/>
                          <a:ea typeface="+mn-ea"/>
                          <a:cs typeface="+mn-cs"/>
                        </a:rPr>
                        <a:t>….</a:t>
                      </a:r>
                      <a:endParaRPr lang="en-AU" sz="14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1444">
                <a:tc>
                  <a:txBody>
                    <a:bodyPr/>
                    <a:lstStyle/>
                    <a:p>
                      <a:pPr algn="l" fontAlgn="b"/>
                      <a:r>
                        <a:rPr lang="en-AU" sz="1400" u="none" strike="noStrike" dirty="0" smtClean="0">
                          <a:effectLst/>
                        </a:rPr>
                        <a:t> 30</a:t>
                      </a:r>
                      <a:r>
                        <a:rPr lang="en-AU" sz="1400" u="none" strike="noStrike" baseline="30000" dirty="0" smtClean="0">
                          <a:effectLst/>
                        </a:rPr>
                        <a:t>th</a:t>
                      </a:r>
                      <a:r>
                        <a:rPr lang="en-AU" sz="1400" u="none" strike="noStrike" dirty="0" smtClean="0">
                          <a:effectLst/>
                        </a:rPr>
                        <a:t> November 2017</a:t>
                      </a:r>
                      <a:endParaRPr lang="en-AU"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7313" indent="0" algn="l" fontAlgn="b"/>
                      <a:r>
                        <a:rPr lang="en-AU" sz="1400" u="none" strike="noStrike" kern="1200" dirty="0" smtClean="0">
                          <a:solidFill>
                            <a:schemeClr val="dk1"/>
                          </a:solidFill>
                          <a:effectLst/>
                          <a:latin typeface="+mn-lt"/>
                          <a:ea typeface="+mn-ea"/>
                          <a:cs typeface="+mn-cs"/>
                        </a:rPr>
                        <a:t>AEMO </a:t>
                      </a:r>
                      <a:r>
                        <a:rPr lang="en-AU" sz="1400" u="none" strike="noStrike" kern="1200" dirty="0">
                          <a:solidFill>
                            <a:schemeClr val="dk1"/>
                          </a:solidFill>
                          <a:effectLst/>
                          <a:latin typeface="+mn-lt"/>
                          <a:ea typeface="+mn-ea"/>
                          <a:cs typeface="+mn-cs"/>
                        </a:rPr>
                        <a:t>publishes Final Determination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ight Brace 4"/>
          <p:cNvSpPr/>
          <p:nvPr/>
        </p:nvSpPr>
        <p:spPr>
          <a:xfrm>
            <a:off x="7287076" y="3518802"/>
            <a:ext cx="451944" cy="487216"/>
          </a:xfrm>
          <a:prstGeom prst="rightBrace">
            <a:avLst>
              <a:gd name="adj1" fmla="val 8333"/>
              <a:gd name="adj2" fmla="val 49128"/>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b="1" dirty="0"/>
          </a:p>
        </p:txBody>
      </p:sp>
      <p:sp>
        <p:nvSpPr>
          <p:cNvPr id="3" name="TextBox 2"/>
          <p:cNvSpPr txBox="1"/>
          <p:nvPr/>
        </p:nvSpPr>
        <p:spPr>
          <a:xfrm>
            <a:off x="7732123" y="3529394"/>
            <a:ext cx="1224135" cy="523220"/>
          </a:xfrm>
          <a:prstGeom prst="rect">
            <a:avLst/>
          </a:prstGeom>
          <a:noFill/>
        </p:spPr>
        <p:txBody>
          <a:bodyPr wrap="square" rtlCol="0">
            <a:spAutoFit/>
          </a:bodyPr>
          <a:lstStyle/>
          <a:p>
            <a:r>
              <a:rPr lang="en-AU" sz="1400" dirty="0" smtClean="0"/>
              <a:t>20 business days</a:t>
            </a:r>
            <a:endParaRPr lang="en-AU" sz="1400" dirty="0"/>
          </a:p>
        </p:txBody>
      </p:sp>
      <p:sp>
        <p:nvSpPr>
          <p:cNvPr id="6" name="Right Brace 5"/>
          <p:cNvSpPr/>
          <p:nvPr/>
        </p:nvSpPr>
        <p:spPr>
          <a:xfrm>
            <a:off x="7280180" y="2874009"/>
            <a:ext cx="451944" cy="648072"/>
          </a:xfrm>
          <a:prstGeom prst="rightBrace">
            <a:avLst>
              <a:gd name="adj1" fmla="val 8333"/>
              <a:gd name="adj2" fmla="val 49128"/>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b="1" dirty="0"/>
          </a:p>
        </p:txBody>
      </p:sp>
      <p:sp>
        <p:nvSpPr>
          <p:cNvPr id="7" name="TextBox 6"/>
          <p:cNvSpPr txBox="1"/>
          <p:nvPr/>
        </p:nvSpPr>
        <p:spPr>
          <a:xfrm>
            <a:off x="7732124" y="2951159"/>
            <a:ext cx="1224135" cy="523220"/>
          </a:xfrm>
          <a:prstGeom prst="rect">
            <a:avLst/>
          </a:prstGeom>
          <a:noFill/>
        </p:spPr>
        <p:txBody>
          <a:bodyPr wrap="square" rtlCol="0">
            <a:spAutoFit/>
          </a:bodyPr>
          <a:lstStyle/>
          <a:p>
            <a:r>
              <a:rPr lang="en-AU" sz="1400" dirty="0" smtClean="0"/>
              <a:t>33 business days</a:t>
            </a:r>
            <a:endParaRPr lang="en-AU" sz="1400" dirty="0"/>
          </a:p>
        </p:txBody>
      </p:sp>
      <p:sp>
        <p:nvSpPr>
          <p:cNvPr id="8" name="Rectangle 7"/>
          <p:cNvSpPr/>
          <p:nvPr/>
        </p:nvSpPr>
        <p:spPr>
          <a:xfrm>
            <a:off x="457200" y="1268760"/>
            <a:ext cx="8363272" cy="769441"/>
          </a:xfrm>
          <a:prstGeom prst="rect">
            <a:avLst/>
          </a:prstGeom>
        </p:spPr>
        <p:txBody>
          <a:bodyPr wrap="square">
            <a:spAutoFit/>
          </a:bodyPr>
          <a:lstStyle/>
          <a:p>
            <a:r>
              <a:rPr lang="en-AU" sz="2200" dirty="0" smtClean="0">
                <a:latin typeface="Arial" panose="020B0604020202020204" pitchFamily="34" charset="0"/>
                <a:ea typeface="Times New Roman" panose="02020603050405020304" pitchFamily="18" charset="0"/>
                <a:cs typeface="Times New Roman" panose="02020603050405020304" pitchFamily="18" charset="0"/>
              </a:rPr>
              <a:t>The WP3 consultation will be conducted in </a:t>
            </a:r>
            <a:r>
              <a:rPr lang="en-AU" sz="2200" dirty="0">
                <a:latin typeface="Arial" panose="020B0604020202020204" pitchFamily="34" charset="0"/>
                <a:ea typeface="Times New Roman" panose="02020603050405020304" pitchFamily="18" charset="0"/>
                <a:cs typeface="Times New Roman" panose="02020603050405020304" pitchFamily="18" charset="0"/>
              </a:rPr>
              <a:t>accordance with the </a:t>
            </a:r>
            <a:r>
              <a:rPr lang="en-AU" sz="2200" dirty="0" smtClean="0">
                <a:latin typeface="Arial" panose="020B0604020202020204" pitchFamily="34" charset="0"/>
                <a:ea typeface="Times New Roman" panose="02020603050405020304" pitchFamily="18" charset="0"/>
                <a:cs typeface="Times New Roman" panose="02020603050405020304" pitchFamily="18" charset="0"/>
              </a:rPr>
              <a:t>consultation procedure </a:t>
            </a:r>
            <a:r>
              <a:rPr lang="en-AU" sz="2200" dirty="0">
                <a:latin typeface="Arial" panose="020B0604020202020204" pitchFamily="34" charset="0"/>
                <a:ea typeface="Times New Roman" panose="02020603050405020304" pitchFamily="18" charset="0"/>
                <a:cs typeface="Times New Roman" panose="02020603050405020304" pitchFamily="18" charset="0"/>
              </a:rPr>
              <a:t>under clause </a:t>
            </a:r>
            <a:r>
              <a:rPr lang="en-AU" sz="2200" dirty="0" smtClean="0">
                <a:latin typeface="Arial" panose="020B0604020202020204" pitchFamily="34" charset="0"/>
                <a:ea typeface="Times New Roman" panose="02020603050405020304" pitchFamily="18" charset="0"/>
                <a:cs typeface="Times New Roman" panose="02020603050405020304" pitchFamily="18" charset="0"/>
              </a:rPr>
              <a:t>8.9 of the NER.</a:t>
            </a:r>
            <a:endParaRPr lang="en-AU" sz="2200" dirty="0"/>
          </a:p>
        </p:txBody>
      </p:sp>
    </p:spTree>
    <p:extLst>
      <p:ext uri="{BB962C8B-B14F-4D97-AF65-F5344CB8AC3E}">
        <p14:creationId xmlns:p14="http://schemas.microsoft.com/office/powerpoint/2010/main" val="1551272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a14523ce-dede-483e-883a-2d83261080bd">PROJECT-352-5843</_dlc_DocId>
    <TaxCatchAll xmlns="a14523ce-dede-483e-883a-2d83261080bd">
      <Value>1</Value>
      <Value>9</Value>
    </TaxCatchAll>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_dlc_DocIdUrl xmlns="a14523ce-dede-483e-883a-2d83261080bd">
      <Url>http://sharedocs/projects/pocprogram/_layouts/15/DocIdRedir.aspx?ID=PROJECT-352-5843</Url>
      <Description>PROJECT-352-5843</Description>
    </_dlc_DocIdUrl>
    <AEMOCustodian xmlns="a14523ce-dede-483e-883a-2d83261080bd">
      <UserInfo>
        <DisplayName/>
        <AccountId xsi:nil="true"/>
        <AccountType/>
      </UserInfo>
    </AEMOCustodian>
    <ArchiveDocument xmlns="a14523ce-dede-483e-883a-2d83261080bd">false</ArchiveDocument>
    <AEMOKeywordsTaxHTField0 xmlns="a14523ce-dede-483e-883a-2d83261080bd">
      <Terms xmlns="http://schemas.microsoft.com/office/infopath/2007/PartnerControls">
        <TermInfo xmlns="http://schemas.microsoft.com/office/infopath/2007/PartnerControls">
          <TermName xmlns="http://schemas.microsoft.com/office/infopath/2007/PartnerControls">Project management</TermName>
          <TermId xmlns="http://schemas.microsoft.com/office/infopath/2007/PartnerControls">7ebbf2dd-9796-4b14-9303-aab6234575aa</TermId>
        </TermInfo>
      </Terms>
    </AEMOKeywordsTaxHTField0>
    <AEMODescription xmlns="a14523ce-dede-483e-883a-2d83261080bd" xsi:nil="true"/>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AEMODocument" ma:contentTypeID="0x0101009BE89D58CAF0934CA32A20BCFFD353DC00DDEC116C19245B4398932FF2C50DC75A" ma:contentTypeVersion="0" ma:contentTypeDescription="" ma:contentTypeScope="" ma:versionID="89bccbf02eec9f969d3651569cced181">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customXsn xmlns="http://schemas.microsoft.com/office/2006/metadata/customXsn">
  <xsnLocation/>
  <cached>True</cached>
  <openByDefault>True</openByDefault>
  <xsnScope/>
</customXsn>
</file>

<file path=customXml/item6.xml><?xml version="1.0" encoding="utf-8"?>
<?mso-contentType ?>
<SharedContentType xmlns="Microsoft.SharePoint.Taxonomy.ContentTypeSync" SourceId="409ac0fb-07cb-4169-8a26-def2760b5502" ContentTypeId="0x0101009BE89D58CAF0934CA32A20BCFFD353DC" PreviousValue="false"/>
</file>

<file path=customXml/itemProps1.xml><?xml version="1.0" encoding="utf-8"?>
<ds:datastoreItem xmlns:ds="http://schemas.openxmlformats.org/officeDocument/2006/customXml" ds:itemID="{26FD9001-382D-4D26-9F68-35B7D2BAC165}"/>
</file>

<file path=customXml/itemProps2.xml><?xml version="1.0" encoding="utf-8"?>
<ds:datastoreItem xmlns:ds="http://schemas.openxmlformats.org/officeDocument/2006/customXml" ds:itemID="{FC12E295-A392-417F-9BD2-A84C9D72E9E3}"/>
</file>

<file path=customXml/itemProps3.xml><?xml version="1.0" encoding="utf-8"?>
<ds:datastoreItem xmlns:ds="http://schemas.openxmlformats.org/officeDocument/2006/customXml" ds:itemID="{50AA620E-2EA9-43B5-A1D9-CF4F79AC6440}"/>
</file>

<file path=customXml/itemProps4.xml><?xml version="1.0" encoding="utf-8"?>
<ds:datastoreItem xmlns:ds="http://schemas.openxmlformats.org/officeDocument/2006/customXml" ds:itemID="{7E761412-752A-4C9D-82C8-1A27E8B89C92}"/>
</file>

<file path=customXml/itemProps5.xml><?xml version="1.0" encoding="utf-8"?>
<ds:datastoreItem xmlns:ds="http://schemas.openxmlformats.org/officeDocument/2006/customXml" ds:itemID="{850729A3-C4B1-4EDE-BB28-901C7B8711ED}"/>
</file>

<file path=customXml/itemProps6.xml><?xml version="1.0" encoding="utf-8"?>
<ds:datastoreItem xmlns:ds="http://schemas.openxmlformats.org/officeDocument/2006/customXml" ds:itemID="{53C1A3BE-6D35-4C2C-A6C3-CA5F1A0EF7A9}"/>
</file>

<file path=docProps/app.xml><?xml version="1.0" encoding="utf-8"?>
<Properties xmlns="http://schemas.openxmlformats.org/officeDocument/2006/extended-properties" xmlns:vt="http://schemas.openxmlformats.org/officeDocument/2006/docPropsVTypes">
  <Template>AEMO External - Red</Template>
  <TotalTime>4944</TotalTime>
  <Words>843</Words>
  <Application>Microsoft Office PowerPoint</Application>
  <PresentationFormat>On-screen Show (4:3)</PresentationFormat>
  <Paragraphs>161</Paragraphs>
  <Slides>15</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Courier New</vt:lpstr>
      <vt:lpstr>Times New Roman</vt:lpstr>
      <vt:lpstr>Wingdings</vt:lpstr>
      <vt:lpstr>Office Theme</vt:lpstr>
      <vt:lpstr>AEMO09</vt:lpstr>
      <vt:lpstr>POC Procedures Working Group  (POC-PWG)  Work package 3 (As Built)</vt:lpstr>
      <vt:lpstr>AGENDA</vt:lpstr>
      <vt:lpstr>1.  Introduction</vt:lpstr>
      <vt:lpstr>background</vt:lpstr>
      <vt:lpstr>background</vt:lpstr>
      <vt:lpstr>Scope</vt:lpstr>
      <vt:lpstr>Work Package 3 - Procedures</vt:lpstr>
      <vt:lpstr>Work Package 3 – Other Documents</vt:lpstr>
      <vt:lpstr>WP3 Consultation timeline</vt:lpstr>
      <vt:lpstr>Approach</vt:lpstr>
      <vt:lpstr>Approach</vt:lpstr>
      <vt:lpstr>    TOPIC 1: embedded network (EN) information</vt:lpstr>
      <vt:lpstr>TOPIC 2: MSATS - extinction of nmi</vt:lpstr>
      <vt:lpstr>TOPIC 3: MSATS - Review of CR1500 within Change Role Change requests</vt:lpstr>
      <vt:lpstr>Questions</vt:lpstr>
    </vt:vector>
  </TitlesOfParts>
  <Company>AEMO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POC Procedures Working Group (POC-pWG)</dc:title>
  <dc:creator>Ben Healy</dc:creator>
  <cp:lastModifiedBy>Jennifer Fikret</cp:lastModifiedBy>
  <cp:revision>308</cp:revision>
  <cp:lastPrinted>2016-02-04T23:54:21Z</cp:lastPrinted>
  <dcterms:created xsi:type="dcterms:W3CDTF">2014-07-17T00:34:38Z</dcterms:created>
  <dcterms:modified xsi:type="dcterms:W3CDTF">2017-02-27T05:27:04Z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3e734a0b-a487-4443-81c0-9de667416c01</vt:lpwstr>
  </property>
  <property fmtid="{D5CDD505-2E9C-101B-9397-08002B2CF9AE}" pid="3" name="ContentTypeId">
    <vt:lpwstr>0x0101009BE89D58CAF0934CA32A20BCFFD353DC00DDEC116C19245B4398932FF2C50DC75A</vt:lpwstr>
  </property>
  <property fmtid="{D5CDD505-2E9C-101B-9397-08002B2CF9AE}" pid="4" name="AEMODocumentType">
    <vt:lpwstr>1;#Operational Record|859762f2-4462-42eb-9744-c955c7e2c540</vt:lpwstr>
  </property>
  <property fmtid="{D5CDD505-2E9C-101B-9397-08002B2CF9AE}" pid="5" name="AEMOKeywords">
    <vt:lpwstr>9;#Project management|7ebbf2dd-9796-4b14-9303-aab6234575aa</vt:lpwstr>
  </property>
</Properties>
</file>