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7"/>
    <p:sldMasterId id="2147483668" r:id="rId8"/>
  </p:sldMasterIdLst>
  <p:notesMasterIdLst>
    <p:notesMasterId r:id="rId44"/>
  </p:notesMasterIdLst>
  <p:handoutMasterIdLst>
    <p:handoutMasterId r:id="rId45"/>
  </p:handoutMasterIdLst>
  <p:sldIdLst>
    <p:sldId id="256" r:id="rId9"/>
    <p:sldId id="261" r:id="rId10"/>
    <p:sldId id="295" r:id="rId11"/>
    <p:sldId id="303" r:id="rId12"/>
    <p:sldId id="328" r:id="rId13"/>
    <p:sldId id="304" r:id="rId14"/>
    <p:sldId id="305" r:id="rId15"/>
    <p:sldId id="306" r:id="rId16"/>
    <p:sldId id="308" r:id="rId17"/>
    <p:sldId id="296" r:id="rId18"/>
    <p:sldId id="309" r:id="rId19"/>
    <p:sldId id="315" r:id="rId20"/>
    <p:sldId id="316" r:id="rId21"/>
    <p:sldId id="317" r:id="rId22"/>
    <p:sldId id="297" r:id="rId23"/>
    <p:sldId id="310" r:id="rId24"/>
    <p:sldId id="318" r:id="rId25"/>
    <p:sldId id="298" r:id="rId26"/>
    <p:sldId id="311" r:id="rId27"/>
    <p:sldId id="319" r:id="rId28"/>
    <p:sldId id="320" r:id="rId29"/>
    <p:sldId id="299" r:id="rId30"/>
    <p:sldId id="312" r:id="rId31"/>
    <p:sldId id="321" r:id="rId32"/>
    <p:sldId id="322" r:id="rId33"/>
    <p:sldId id="323" r:id="rId34"/>
    <p:sldId id="326" r:id="rId35"/>
    <p:sldId id="325" r:id="rId36"/>
    <p:sldId id="324" r:id="rId37"/>
    <p:sldId id="300" r:id="rId38"/>
    <p:sldId id="313" r:id="rId39"/>
    <p:sldId id="301" r:id="rId40"/>
    <p:sldId id="314" r:id="rId41"/>
    <p:sldId id="327" r:id="rId42"/>
    <p:sldId id="302" r:id="rId43"/>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Sheridan" initials="TS" lastIdx="1" clrIdx="0">
    <p:extLst/>
  </p:cmAuthor>
  <p:cmAuthor id="2" name="Brendan Ring" initials="BR" lastIdx="1" clrIdx="1">
    <p:extLst>
      <p:ext uri="{19B8F6BF-5375-455C-9EA6-DF929625EA0E}">
        <p15:presenceInfo xmlns:p15="http://schemas.microsoft.com/office/powerpoint/2012/main" userId="S-1-5-21-256186967-1468483519-2110688028-19948" providerId="AD"/>
      </p:ext>
    </p:extLst>
  </p:cmAuthor>
  <p:cmAuthor id="3" name="AEMO" initials="AEMO" lastIdx="1" clrIdx="2">
    <p:extLst>
      <p:ext uri="{19B8F6BF-5375-455C-9EA6-DF929625EA0E}">
        <p15:presenceInfo xmlns:p15="http://schemas.microsoft.com/office/powerpoint/2012/main" userId="AEM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460" autoAdjust="0"/>
    <p:restoredTop sz="94660"/>
  </p:normalViewPr>
  <p:slideViewPr>
    <p:cSldViewPr>
      <p:cViewPr varScale="1">
        <p:scale>
          <a:sx n="116" d="100"/>
          <a:sy n="116" d="100"/>
        </p:scale>
        <p:origin x="2130"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3" d="100"/>
          <a:sy n="53" d="100"/>
        </p:scale>
        <p:origin x="-1842" y="-102"/>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1.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viewProps" Target="viewProps.xml"/><Relationship Id="rId8" Type="http://schemas.openxmlformats.org/officeDocument/2006/relationships/slideMaster" Target="slideMasters/slideMaster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8FCBEE0F-9B4D-491C-84BB-3E9E0070B385}" type="datetime6">
              <a:rPr lang="en-AU" smtClean="0"/>
              <a:pPr/>
              <a:t>January 16</a:t>
            </a:fld>
            <a:endParaRPr lang="en-AU" dirty="0"/>
          </a:p>
        </p:txBody>
      </p:sp>
      <p:sp>
        <p:nvSpPr>
          <p:cNvPr id="4" name="Footer Placeholder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EA99B4BD-713B-4495-9D01-E8924967338D}" type="slidenum">
              <a:rPr lang="en-AU" smtClean="0"/>
              <a:pPr/>
              <a:t>‹#›</a:t>
            </a:fld>
            <a:endParaRPr lang="en-AU" dirty="0"/>
          </a:p>
        </p:txBody>
      </p:sp>
    </p:spTree>
    <p:extLst>
      <p:ext uri="{BB962C8B-B14F-4D97-AF65-F5344CB8AC3E}">
        <p14:creationId xmlns:p14="http://schemas.microsoft.com/office/powerpoint/2010/main" val="572491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03ACC81A-B302-4C12-B328-398E6FA12FC5}" type="datetime6">
              <a:rPr lang="en-AU" smtClean="0"/>
              <a:pPr/>
              <a:t>January 16</a:t>
            </a:fld>
            <a:endParaRPr lang="en-AU" dirty="0"/>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6CE55DB7-4594-4DFF-AA9B-D4C01173DE38}" type="slidenum">
              <a:rPr lang="en-AU" smtClean="0"/>
              <a:pPr/>
              <a:t>‹#›</a:t>
            </a:fld>
            <a:endParaRPr lang="en-AU" dirty="0"/>
          </a:p>
        </p:txBody>
      </p:sp>
    </p:spTree>
    <p:extLst>
      <p:ext uri="{BB962C8B-B14F-4D97-AF65-F5344CB8AC3E}">
        <p14:creationId xmlns:p14="http://schemas.microsoft.com/office/powerpoint/2010/main" val="3991280951"/>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Title-Page-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ctrTitle" hasCustomPrompt="1"/>
          </p:nvPr>
        </p:nvSpPr>
        <p:spPr>
          <a:xfrm>
            <a:off x="714348" y="500042"/>
            <a:ext cx="7772400" cy="1470025"/>
          </a:xfrm>
        </p:spPr>
        <p:txBody>
          <a:bodyPr anchor="b">
            <a:normAutofit/>
          </a:bodyPr>
          <a:lstStyle>
            <a:lvl1pPr algn="l">
              <a:defRPr sz="3000" cap="all" baseline="0">
                <a:solidFill>
                  <a:schemeClr val="accent3"/>
                </a:solidFill>
              </a:defRPr>
            </a:lvl1pPr>
          </a:lstStyle>
          <a:p>
            <a:r>
              <a:rPr lang="en-US" dirty="0" smtClean="0"/>
              <a:t>CLICK TO EDIT MASTER TITLE STYLE</a:t>
            </a:r>
            <a:endParaRPr lang="en-AU" dirty="0"/>
          </a:p>
        </p:txBody>
      </p:sp>
      <p:sp>
        <p:nvSpPr>
          <p:cNvPr id="3" name="Subtitle 2"/>
          <p:cNvSpPr>
            <a:spLocks noGrp="1"/>
          </p:cNvSpPr>
          <p:nvPr>
            <p:ph type="subTitle" idx="1" hasCustomPrompt="1"/>
          </p:nvPr>
        </p:nvSpPr>
        <p:spPr>
          <a:xfrm>
            <a:off x="714348" y="2214554"/>
            <a:ext cx="6400800" cy="500066"/>
          </a:xfrm>
        </p:spPr>
        <p:txBody>
          <a:bodyPr anchor="b">
            <a:normAutofit/>
          </a:bodyPr>
          <a:lstStyle>
            <a:lvl1pPr marL="0" indent="0" algn="l">
              <a:buNone/>
              <a:defRPr sz="2000">
                <a:solidFill>
                  <a:schemeClr val="accent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dirty="0" smtClean="0"/>
              <a:t>October 09</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ilver Section Header">
    <p:spTree>
      <p:nvGrpSpPr>
        <p:cNvPr id="1" name=""/>
        <p:cNvGrpSpPr/>
        <p:nvPr/>
      </p:nvGrpSpPr>
      <p:grpSpPr>
        <a:xfrm>
          <a:off x="0" y="0"/>
          <a:ext cx="0" cy="0"/>
          <a:chOff x="0" y="0"/>
          <a:chExt cx="0" cy="0"/>
        </a:xfrm>
      </p:grpSpPr>
      <p:pic>
        <p:nvPicPr>
          <p:cNvPr id="4" name="Picture 3" descr="silver lines.JPG"/>
          <p:cNvPicPr>
            <a:picLocks noChangeAspect="1"/>
          </p:cNvPicPr>
          <p:nvPr/>
        </p:nvPicPr>
        <p:blipFill>
          <a:blip r:embed="rId2" cstate="print"/>
          <a:stretch>
            <a:fillRect/>
          </a:stretch>
        </p:blipFill>
        <p:spPr>
          <a:xfrm>
            <a:off x="1" y="-14257"/>
            <a:ext cx="9144000" cy="6872258"/>
          </a:xfrm>
          <a:prstGeom prst="rect">
            <a:avLst/>
          </a:prstGeom>
        </p:spPr>
      </p:pic>
      <p:sp>
        <p:nvSpPr>
          <p:cNvPr id="2" name="Title 1"/>
          <p:cNvSpPr>
            <a:spLocks noGrp="1"/>
          </p:cNvSpPr>
          <p:nvPr>
            <p:ph type="title"/>
          </p:nvPr>
        </p:nvSpPr>
        <p:spPr>
          <a:xfrm>
            <a:off x="500034" y="428604"/>
            <a:ext cx="6429420"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pic>
        <p:nvPicPr>
          <p:cNvPr id="6" name="Picture 5"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Layout">
    <p:spTree>
      <p:nvGrpSpPr>
        <p:cNvPr id="1" name=""/>
        <p:cNvGrpSpPr/>
        <p:nvPr/>
      </p:nvGrpSpPr>
      <p:grpSpPr>
        <a:xfrm>
          <a:off x="0" y="0"/>
          <a:ext cx="0" cy="0"/>
          <a:chOff x="0" y="0"/>
          <a:chExt cx="0" cy="0"/>
        </a:xfrm>
      </p:grpSpPr>
      <p:pic>
        <p:nvPicPr>
          <p:cNvPr id="7" name="Picture 6" descr="red lines.bmp"/>
          <p:cNvPicPr>
            <a:picLocks noChangeAspect="1"/>
          </p:cNvPicPr>
          <p:nvPr/>
        </p:nvPicPr>
        <p:blipFill>
          <a:blip r:embed="rId2" cstate="print"/>
          <a:stretch>
            <a:fillRect/>
          </a:stretch>
        </p:blipFill>
        <p:spPr>
          <a:xfrm>
            <a:off x="1" y="0"/>
            <a:ext cx="9144032" cy="6858000"/>
          </a:xfrm>
          <a:prstGeom prst="rect">
            <a:avLst/>
          </a:prstGeom>
        </p:spPr>
      </p:pic>
      <p:sp>
        <p:nvSpPr>
          <p:cNvPr id="2" name="Title 1"/>
          <p:cNvSpPr>
            <a:spLocks noGrp="1"/>
          </p:cNvSpPr>
          <p:nvPr>
            <p:ph type="title"/>
          </p:nvPr>
        </p:nvSpPr>
        <p:spPr>
          <a:xfrm>
            <a:off x="500034" y="428604"/>
            <a:ext cx="6429420"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tx1"/>
                </a:solidFill>
              </a:defRPr>
            </a:lvl1pPr>
            <a:lvl2pPr marL="820738" indent="-457200">
              <a:buFont typeface="+mj-lt"/>
              <a:buAutoNum type="arabicPeriod"/>
              <a:defRPr>
                <a:solidFill>
                  <a:schemeClr val="tx1"/>
                </a:solidFill>
              </a:defRPr>
            </a:lvl2pPr>
            <a:lvl3pPr>
              <a:buFont typeface="Arial" pitchFamily="34" charset="0"/>
              <a:buChar char="•"/>
              <a:defRPr>
                <a:solidFill>
                  <a:schemeClr val="tx1"/>
                </a:solidFill>
              </a:defRPr>
            </a:lvl3pPr>
            <a:lvl4pPr>
              <a:buFont typeface="Courier New" pitchFamily="49" charset="0"/>
              <a:buChar char="o"/>
              <a:defRPr>
                <a:solidFill>
                  <a:schemeClr val="tx1"/>
                </a:solidFill>
              </a:defRPr>
            </a:lvl4pPr>
            <a:lvl5pPr>
              <a:buFont typeface="Wingdings" pitchFamily="2" charset="2"/>
              <a:buChar char="Ø"/>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pic>
        <p:nvPicPr>
          <p:cNvPr id="8" name="Picture 7"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ilver Agenda Layout">
    <p:spTree>
      <p:nvGrpSpPr>
        <p:cNvPr id="1" name=""/>
        <p:cNvGrpSpPr/>
        <p:nvPr/>
      </p:nvGrpSpPr>
      <p:grpSpPr>
        <a:xfrm>
          <a:off x="0" y="0"/>
          <a:ext cx="0" cy="0"/>
          <a:chOff x="0" y="0"/>
          <a:chExt cx="0" cy="0"/>
        </a:xfrm>
      </p:grpSpPr>
      <p:pic>
        <p:nvPicPr>
          <p:cNvPr id="6" name="Picture 5" descr="silver lines.JPG"/>
          <p:cNvPicPr>
            <a:picLocks noChangeAspect="1"/>
          </p:cNvPicPr>
          <p:nvPr/>
        </p:nvPicPr>
        <p:blipFill>
          <a:blip r:embed="rId2" cstate="print"/>
          <a:stretch>
            <a:fillRect/>
          </a:stretch>
        </p:blipFill>
        <p:spPr>
          <a:xfrm>
            <a:off x="1" y="-14257"/>
            <a:ext cx="9144000" cy="6872258"/>
          </a:xfrm>
          <a:prstGeom prst="rect">
            <a:avLst/>
          </a:prstGeom>
        </p:spPr>
      </p:pic>
      <p:pic>
        <p:nvPicPr>
          <p:cNvPr id="8" name="Picture 7"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
        <p:nvSpPr>
          <p:cNvPr id="2" name="Title 1"/>
          <p:cNvSpPr>
            <a:spLocks noGrp="1"/>
          </p:cNvSpPr>
          <p:nvPr>
            <p:ph type="title"/>
          </p:nvPr>
        </p:nvSpPr>
        <p:spPr>
          <a:xfrm>
            <a:off x="500034" y="428604"/>
            <a:ext cx="6357982"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tx1"/>
                </a:solidFill>
              </a:defRPr>
            </a:lvl1pPr>
            <a:lvl2pPr marL="820738" indent="-457200">
              <a:buFont typeface="+mj-lt"/>
              <a:buAutoNum type="arabicPeriod"/>
              <a:defRPr>
                <a:solidFill>
                  <a:schemeClr val="tx1"/>
                </a:solidFill>
              </a:defRPr>
            </a:lvl2pPr>
            <a:lvl3pPr>
              <a:buFont typeface="Arial" pitchFamily="34" charset="0"/>
              <a:buChar char="•"/>
              <a:defRPr>
                <a:solidFill>
                  <a:schemeClr val="tx1"/>
                </a:solidFill>
              </a:defRPr>
            </a:lvl3pPr>
            <a:lvl4pPr>
              <a:buFont typeface="Courier New" pitchFamily="49" charset="0"/>
              <a:buChar char="o"/>
              <a:defRPr>
                <a:solidFill>
                  <a:schemeClr val="tx1"/>
                </a:solidFill>
              </a:defRPr>
            </a:lvl4pPr>
            <a:lvl5pPr>
              <a:buFont typeface="Wingdings" pitchFamily="2" charset="2"/>
              <a:buChar char="Ø"/>
              <a:defRPr>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Content Placeholder 2"/>
          <p:cNvSpPr>
            <a:spLocks noGrp="1"/>
          </p:cNvSpPr>
          <p:nvPr>
            <p:ph sz="half" idx="10"/>
          </p:nvPr>
        </p:nvSpPr>
        <p:spPr>
          <a:xfrm>
            <a:off x="4572000" y="1617681"/>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0" y="1357298"/>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5" y="1357298"/>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4" y="428604"/>
            <a:ext cx="7772400" cy="714380"/>
          </a:xfrm>
        </p:spPr>
        <p:txBody>
          <a:bodyPr anchor="b">
            <a:normAutofit/>
          </a:bodyPr>
          <a:lstStyle>
            <a:lvl1pPr algn="l">
              <a:defRPr sz="3000" b="0" cap="all" baseline="0"/>
            </a:lvl1pPr>
          </a:lstStyle>
          <a:p>
            <a:r>
              <a:rPr lang="en-US" smtClean="0"/>
              <a:t>Click to edit Master title style</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pic>
        <p:nvPicPr>
          <p:cNvPr id="7" name="Picture 6" descr="Divider-Red.jpg"/>
          <p:cNvPicPr>
            <a:picLocks/>
          </p:cNvPicPr>
          <p:nvPr userDrawn="1"/>
        </p:nvPicPr>
        <p:blipFill>
          <a:blip r:embed="rId2" cstate="print"/>
          <a:stretch>
            <a:fillRect/>
          </a:stretch>
        </p:blipFill>
        <p:spPr>
          <a:xfrm>
            <a:off x="0" y="0"/>
            <a:ext cx="9147600" cy="6865200"/>
          </a:xfrm>
          <a:prstGeom prst="rect">
            <a:avLst/>
          </a:prstGeom>
        </p:spPr>
      </p:pic>
      <p:sp>
        <p:nvSpPr>
          <p:cNvPr id="2" name="Title 1"/>
          <p:cNvSpPr>
            <a:spLocks noGrp="1"/>
          </p:cNvSpPr>
          <p:nvPr>
            <p:ph type="title"/>
          </p:nvPr>
        </p:nvSpPr>
        <p:spPr>
          <a:xfrm>
            <a:off x="500034" y="428604"/>
            <a:ext cx="7772400" cy="714380"/>
          </a:xfrm>
        </p:spPr>
        <p:txBody>
          <a:bodyPr anchor="b">
            <a:normAutofit/>
          </a:bodyPr>
          <a:lstStyle>
            <a:lvl1pPr algn="l">
              <a:defRPr sz="3000" b="0" cap="all" baseline="0"/>
            </a:lvl1pPr>
          </a:lstStyle>
          <a:p>
            <a:r>
              <a:rPr lang="en-US" smtClean="0"/>
              <a:t>Click to edit Master title style</a:t>
            </a:r>
            <a:endParaRPr lang="en-AU" dirty="0"/>
          </a:p>
        </p:txBody>
      </p:sp>
      <p:sp>
        <p:nvSpPr>
          <p:cNvPr id="5" name="Text Placeholder 4"/>
          <p:cNvSpPr>
            <a:spLocks noGrp="1"/>
          </p:cNvSpPr>
          <p:nvPr>
            <p:ph type="body" sz="quarter" idx="10"/>
          </p:nvPr>
        </p:nvSpPr>
        <p:spPr>
          <a:xfrm>
            <a:off x="500063" y="1428750"/>
            <a:ext cx="7858125" cy="4714875"/>
          </a:xfrm>
        </p:spPr>
        <p:txBody>
          <a:bodyPr/>
          <a:lstStyle>
            <a:lvl1pPr marL="457200" indent="-457200">
              <a:buFont typeface="+mj-lt"/>
              <a:buAutoNum type="arabicPeriod"/>
              <a:defRPr>
                <a:solidFill>
                  <a:schemeClr val="bg1"/>
                </a:solidFill>
              </a:defRPr>
            </a:lvl1pPr>
            <a:lvl2pPr marL="820738" indent="-457200">
              <a:buFont typeface="+mj-lt"/>
              <a:buAutoNum type="arabicPeriod"/>
              <a:defRPr>
                <a:solidFill>
                  <a:schemeClr val="bg1"/>
                </a:solidFill>
              </a:defRPr>
            </a:lvl2pPr>
            <a:lvl3pPr>
              <a:buFont typeface="Arial" pitchFamily="34" charset="0"/>
              <a:buChar char="•"/>
              <a:defRPr>
                <a:solidFill>
                  <a:schemeClr val="bg1"/>
                </a:solidFill>
              </a:defRPr>
            </a:lvl3pPr>
            <a:lvl4pPr>
              <a:buFont typeface="Courier New" pitchFamily="49" charset="0"/>
              <a:buChar char="o"/>
              <a:defRPr>
                <a:solidFill>
                  <a:schemeClr val="bg1"/>
                </a:solidFill>
              </a:defRPr>
            </a:lvl4pPr>
            <a:lvl5pPr>
              <a:buFont typeface="Wingdings" pitchFamily="2" charset="2"/>
              <a:buChar char="Ø"/>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457200" y="1357298"/>
            <a:ext cx="4040188"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5" name="Text Placeholder 4"/>
          <p:cNvSpPr>
            <a:spLocks noGrp="1"/>
          </p:cNvSpPr>
          <p:nvPr>
            <p:ph type="body" sz="quarter" idx="3"/>
          </p:nvPr>
        </p:nvSpPr>
        <p:spPr>
          <a:xfrm>
            <a:off x="4645025" y="1357298"/>
            <a:ext cx="4041775" cy="817577"/>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2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AU"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5" name="Picture 4" descr="red lines.bmp"/>
          <p:cNvPicPr>
            <a:picLocks noChangeAspect="1"/>
          </p:cNvPicPr>
          <p:nvPr/>
        </p:nvPicPr>
        <p:blipFill>
          <a:blip r:embed="rId2" cstate="print"/>
          <a:stretch>
            <a:fillRect/>
          </a:stretch>
        </p:blipFill>
        <p:spPr>
          <a:xfrm>
            <a:off x="1" y="0"/>
            <a:ext cx="9144032" cy="6858000"/>
          </a:xfrm>
          <a:prstGeom prst="rect">
            <a:avLst/>
          </a:prstGeom>
        </p:spPr>
      </p:pic>
      <p:pic>
        <p:nvPicPr>
          <p:cNvPr id="6" name="Picture 5" descr="Header 1"/>
          <p:cNvPicPr/>
          <p:nvPr/>
        </p:nvPicPr>
        <p:blipFill>
          <a:blip r:embed="rId3"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
        <p:nvSpPr>
          <p:cNvPr id="2" name="Title 1"/>
          <p:cNvSpPr>
            <a:spLocks noGrp="1"/>
          </p:cNvSpPr>
          <p:nvPr>
            <p:ph type="title"/>
          </p:nvPr>
        </p:nvSpPr>
        <p:spPr>
          <a:xfrm>
            <a:off x="500034" y="428604"/>
            <a:ext cx="6357982" cy="714380"/>
          </a:xfrm>
        </p:spPr>
        <p:txBody>
          <a:bodyPr anchor="b">
            <a:normAutofit/>
          </a:bodyPr>
          <a:lstStyle>
            <a:lvl1pPr algn="l">
              <a:defRPr sz="2400" b="0" cap="all" baseline="0">
                <a:solidFill>
                  <a:schemeClr val="tx1"/>
                </a:solidFill>
              </a:defRPr>
            </a:lvl1pPr>
          </a:lstStyle>
          <a:p>
            <a:r>
              <a:rPr lang="en-US" smtClean="0"/>
              <a:t>Click to edit Master title style</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4.jpe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Masthead-Generic.jpg"/>
          <p:cNvPicPr>
            <a:picLocks/>
          </p:cNvPicPr>
          <p:nvPr userDrawn="1"/>
        </p:nvPicPr>
        <p:blipFill>
          <a:blip r:embed="rId9" cstate="print"/>
          <a:stretch>
            <a:fillRect/>
          </a:stretch>
        </p:blipFill>
        <p:spPr>
          <a:xfrm>
            <a:off x="0" y="0"/>
            <a:ext cx="9147600" cy="1078992"/>
          </a:xfrm>
          <a:prstGeom prst="rect">
            <a:avLst/>
          </a:prstGeom>
        </p:spPr>
      </p:pic>
      <p:sp>
        <p:nvSpPr>
          <p:cNvPr id="2" name="Title Placeholder 1"/>
          <p:cNvSpPr>
            <a:spLocks noGrp="1"/>
          </p:cNvSpPr>
          <p:nvPr>
            <p:ph type="title"/>
          </p:nvPr>
        </p:nvSpPr>
        <p:spPr>
          <a:xfrm>
            <a:off x="457200" y="214290"/>
            <a:ext cx="6472254"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userDrawn="1"/>
        </p:nvSpPr>
        <p:spPr>
          <a:xfrm>
            <a:off x="7543792" y="6357958"/>
            <a:ext cx="1143008" cy="261610"/>
          </a:xfrm>
          <a:prstGeom prst="rect">
            <a:avLst/>
          </a:prstGeom>
          <a:noFill/>
        </p:spPr>
        <p:txBody>
          <a:bodyPr wrap="square" rtlCol="0">
            <a:spAutoFit/>
          </a:bodyPr>
          <a:lstStyle/>
          <a:p>
            <a:pPr algn="r"/>
            <a:r>
              <a:rPr lang="en-AU" sz="1100" dirty="0" smtClean="0"/>
              <a:t>SLIDE </a:t>
            </a:r>
            <a:fld id="{B602A6DE-BF6F-4EAB-917C-8134D0F37D4B}" type="slidenum">
              <a:rPr lang="en-AU" sz="1100" smtClean="0"/>
              <a:pPr algn="r"/>
              <a:t>‹#›</a:t>
            </a:fld>
            <a:endParaRPr lang="en-AU" sz="110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2" r:id="rId5"/>
    <p:sldLayoutId id="2147483653" r:id="rId6"/>
    <p:sldLayoutId id="2147483654" r:id="rId7"/>
  </p:sldLayoutIdLst>
  <p:hf hdr="0" ftr="0" dt="0"/>
  <p:txStyles>
    <p:titleStyle>
      <a:lvl1pPr algn="l" defTabSz="914400" rtl="0" eaLnBrk="1" latinLnBrk="0" hangingPunct="1">
        <a:spcBef>
          <a:spcPct val="0"/>
        </a:spcBef>
        <a:buNone/>
        <a:defRPr sz="2400" kern="1200" cap="all" baseline="0">
          <a:solidFill>
            <a:schemeClr val="accent3"/>
          </a:solidFill>
          <a:latin typeface="+mj-lt"/>
          <a:ea typeface="+mj-ea"/>
          <a:cs typeface="+mj-cs"/>
        </a:defRPr>
      </a:lvl1pPr>
    </p:titleStyle>
    <p:bodyStyle>
      <a:lvl1pPr marL="363538" indent="-363538"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325" indent="-363538"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4613" indent="-268288"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900" indent="-268288"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14290"/>
            <a:ext cx="6329378" cy="857256"/>
          </a:xfrm>
          <a:prstGeom prst="rect">
            <a:avLst/>
          </a:prstGeom>
        </p:spPr>
        <p:txBody>
          <a:bodyPr vert="horz" lIns="91440" tIns="45720" rIns="91440" bIns="45720" rtlCol="0" anchor="b">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8" name="TextBox 7"/>
          <p:cNvSpPr txBox="1"/>
          <p:nvPr/>
        </p:nvSpPr>
        <p:spPr>
          <a:xfrm>
            <a:off x="7543792" y="6357958"/>
            <a:ext cx="1143008" cy="261610"/>
          </a:xfrm>
          <a:prstGeom prst="rect">
            <a:avLst/>
          </a:prstGeom>
          <a:noFill/>
        </p:spPr>
        <p:txBody>
          <a:bodyPr wrap="square" rtlCol="0">
            <a:spAutoFit/>
          </a:bodyPr>
          <a:lstStyle/>
          <a:p>
            <a:pPr algn="r"/>
            <a:r>
              <a:rPr lang="en-AU" sz="1100" dirty="0" smtClean="0"/>
              <a:t>SLIDE </a:t>
            </a:r>
            <a:fld id="{B602A6DE-BF6F-4EAB-917C-8134D0F37D4B}" type="slidenum">
              <a:rPr lang="en-AU" sz="1100" smtClean="0"/>
              <a:pPr algn="r"/>
              <a:t>‹#›</a:t>
            </a:fld>
            <a:endParaRPr lang="en-AU" sz="1100" dirty="0"/>
          </a:p>
        </p:txBody>
      </p:sp>
      <p:pic>
        <p:nvPicPr>
          <p:cNvPr id="6" name="Picture 5" descr="Header 1"/>
          <p:cNvPicPr/>
          <p:nvPr/>
        </p:nvPicPr>
        <p:blipFill>
          <a:blip r:embed="rId10" cstate="print"/>
          <a:srcRect/>
          <a:stretch>
            <a:fillRect/>
          </a:stretch>
        </p:blipFill>
        <p:spPr bwMode="auto">
          <a:xfrm>
            <a:off x="7000892" y="571480"/>
            <a:ext cx="1428760" cy="428628"/>
          </a:xfrm>
          <a:prstGeom prst="rect">
            <a:avLst/>
          </a:prstGeom>
          <a:solidFill>
            <a:srgbClr val="FFFFFF"/>
          </a:solid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Lst>
  <p:hf hdr="0" ftr="0" dt="0"/>
  <p:txStyles>
    <p:titleStyle>
      <a:lvl1pPr algn="l" defTabSz="914400" rtl="0" eaLnBrk="1" latinLnBrk="0" hangingPunct="1">
        <a:spcBef>
          <a:spcPct val="0"/>
        </a:spcBef>
        <a:buNone/>
        <a:defRPr sz="2400" kern="1200" cap="all" baseline="0">
          <a:solidFill>
            <a:schemeClr val="tx1"/>
          </a:solidFill>
          <a:latin typeface="+mj-lt"/>
          <a:ea typeface="+mj-ea"/>
          <a:cs typeface="+mj-cs"/>
        </a:defRPr>
      </a:lvl1pPr>
    </p:titleStyle>
    <p:bodyStyle>
      <a:lvl1pPr marL="363600" indent="-363600" algn="l" defTabSz="914400" rtl="0" eaLnBrk="1" latinLnBrk="0" hangingPunct="1">
        <a:spcBef>
          <a:spcPct val="20000"/>
        </a:spcBef>
        <a:buFont typeface="Arial" pitchFamily="34" charset="0"/>
        <a:buChar char="•"/>
        <a:defRPr sz="2400" kern="1200" cap="none" baseline="0">
          <a:solidFill>
            <a:schemeClr val="tx1"/>
          </a:solidFill>
          <a:latin typeface="+mn-lt"/>
          <a:ea typeface="+mn-ea"/>
          <a:cs typeface="+mn-cs"/>
        </a:defRPr>
      </a:lvl1pPr>
      <a:lvl2pPr marL="712788" indent="-349250" algn="l" defTabSz="914400" rtl="0" eaLnBrk="1" latinLnBrk="0" hangingPunct="1">
        <a:spcBef>
          <a:spcPct val="20000"/>
        </a:spcBef>
        <a:buFont typeface="Courier New" pitchFamily="49" charset="0"/>
        <a:buChar char="o"/>
        <a:defRPr sz="2200" kern="1200">
          <a:solidFill>
            <a:schemeClr val="tx1"/>
          </a:solidFill>
          <a:latin typeface="+mn-lt"/>
          <a:ea typeface="+mn-ea"/>
          <a:cs typeface="+mn-cs"/>
        </a:defRPr>
      </a:lvl2pPr>
      <a:lvl3pPr marL="1076400" indent="-363600"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3pPr>
      <a:lvl4pPr marL="1346400" indent="-2700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612800" indent="-270000" algn="l" defTabSz="914400" rtl="0" eaLnBrk="1" latinLnBrk="0" hangingPunct="1">
        <a:spcBef>
          <a:spcPct val="20000"/>
        </a:spcBef>
        <a:buFont typeface="Courier New" pitchFamily="49" charset="0"/>
        <a:buChar char="o"/>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smtClean="0"/>
              <a:t>POC Procedures Working Group</a:t>
            </a:r>
            <a:br>
              <a:rPr lang="en-AU" dirty="0" smtClean="0"/>
            </a:br>
            <a:r>
              <a:rPr lang="en-AU" dirty="0" smtClean="0"/>
              <a:t>Discussion Topics</a:t>
            </a:r>
            <a:endParaRPr lang="en-AU" dirty="0"/>
          </a:p>
        </p:txBody>
      </p:sp>
      <p:sp>
        <p:nvSpPr>
          <p:cNvPr id="3" name="Subtitle 2"/>
          <p:cNvSpPr>
            <a:spLocks noGrp="1"/>
          </p:cNvSpPr>
          <p:nvPr>
            <p:ph type="subTitle" idx="1"/>
          </p:nvPr>
        </p:nvSpPr>
        <p:spPr/>
        <p:txBody>
          <a:bodyPr/>
          <a:lstStyle/>
          <a:p>
            <a:r>
              <a:rPr lang="en-AU" dirty="0" smtClean="0"/>
              <a:t>3-4 February 2016</a:t>
            </a:r>
            <a:endParaRPr lang="en-A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2. Type 4 Metrology Requirements</a:t>
            </a:r>
            <a:endParaRPr lang="en-AU" dirty="0"/>
          </a:p>
        </p:txBody>
      </p:sp>
    </p:spTree>
    <p:extLst>
      <p:ext uri="{BB962C8B-B14F-4D97-AF65-F5344CB8AC3E}">
        <p14:creationId xmlns:p14="http://schemas.microsoft.com/office/powerpoint/2010/main" val="4233257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Type 4 – Metrology Requirements </a:t>
            </a:r>
            <a:br>
              <a:rPr lang="en-AU" dirty="0"/>
            </a:br>
            <a:r>
              <a:rPr lang="en-AU" dirty="0"/>
              <a:t>Background</a:t>
            </a:r>
          </a:p>
        </p:txBody>
      </p:sp>
      <p:sp>
        <p:nvSpPr>
          <p:cNvPr id="3" name="Content Placeholder 2"/>
          <p:cNvSpPr>
            <a:spLocks noGrp="1"/>
          </p:cNvSpPr>
          <p:nvPr>
            <p:ph idx="1"/>
          </p:nvPr>
        </p:nvSpPr>
        <p:spPr/>
        <p:txBody>
          <a:bodyPr>
            <a:normAutofit fontScale="85000" lnSpcReduction="20000"/>
          </a:bodyPr>
          <a:lstStyle/>
          <a:p>
            <a:pPr marL="0" indent="0">
              <a:buNone/>
            </a:pPr>
            <a:r>
              <a:rPr lang="en-AU" dirty="0"/>
              <a:t>Metrology requirements for existing Type 4 meters are already in place and detailed. </a:t>
            </a:r>
          </a:p>
          <a:p>
            <a:r>
              <a:rPr lang="en-AU" dirty="0"/>
              <a:t>The  Type 4 boundary is unchanged - from 0 to 750 MWh per annum and applicable to small and large customers alike. </a:t>
            </a:r>
            <a:endParaRPr lang="en-AU" dirty="0" smtClean="0"/>
          </a:p>
          <a:p>
            <a:pPr marL="0" indent="0">
              <a:buNone/>
            </a:pPr>
            <a:endParaRPr lang="en-AU" dirty="0" smtClean="0"/>
          </a:p>
          <a:p>
            <a:pPr marL="0" indent="0">
              <a:buNone/>
            </a:pPr>
            <a:r>
              <a:rPr lang="en-AU" dirty="0"/>
              <a:t>The Competition in Metering rule change </a:t>
            </a:r>
            <a:r>
              <a:rPr lang="en-AU" dirty="0" smtClean="0"/>
              <a:t>is expected to result in an increase in the </a:t>
            </a:r>
            <a:r>
              <a:rPr lang="en-AU" dirty="0"/>
              <a:t>volumes of Type 4 metering installations, particularly for small customers</a:t>
            </a:r>
            <a:r>
              <a:rPr lang="en-AU" dirty="0" smtClean="0"/>
              <a:t>.</a:t>
            </a:r>
          </a:p>
          <a:p>
            <a:pPr marL="0" indent="0">
              <a:buNone/>
            </a:pPr>
            <a:endParaRPr lang="en-AU" dirty="0"/>
          </a:p>
          <a:p>
            <a:pPr marL="0" indent="0">
              <a:buNone/>
            </a:pPr>
            <a:r>
              <a:rPr lang="en-AU" dirty="0"/>
              <a:t>Some stakeholders have proposed that there should be a distinction in the Metrology Procedure for large and small customers as a result of the Competition in Metering rule change.</a:t>
            </a:r>
          </a:p>
          <a:p>
            <a:pPr marL="0" indent="0">
              <a:buNone/>
            </a:pPr>
            <a:endParaRPr lang="en-AU" dirty="0" smtClean="0"/>
          </a:p>
          <a:p>
            <a:pPr marL="0" indent="0">
              <a:buNone/>
            </a:pPr>
            <a:r>
              <a:rPr lang="en-AU" dirty="0" smtClean="0"/>
              <a:t>Small </a:t>
            </a:r>
            <a:r>
              <a:rPr lang="en-AU" dirty="0"/>
              <a:t>customer Type 4 meters will include all of the VIC AMI metering installations which are currently covered under derogation 9.9C of the NER (which expires 1 December 2017) </a:t>
            </a:r>
            <a:r>
              <a:rPr lang="en-AU" dirty="0" smtClean="0"/>
              <a:t>and, today, are registered in MSATS </a:t>
            </a:r>
            <a:r>
              <a:rPr lang="en-AU" dirty="0"/>
              <a:t>as </a:t>
            </a:r>
            <a:r>
              <a:rPr lang="en-AU" dirty="0" smtClean="0"/>
              <a:t>MRIM metering </a:t>
            </a:r>
            <a:r>
              <a:rPr lang="en-AU" dirty="0"/>
              <a:t>installations</a:t>
            </a:r>
            <a:r>
              <a:rPr lang="en-AU" dirty="0" smtClean="0"/>
              <a:t>.</a:t>
            </a:r>
            <a:endParaRPr lang="en-AU" dirty="0"/>
          </a:p>
        </p:txBody>
      </p:sp>
    </p:spTree>
    <p:extLst>
      <p:ext uri="{BB962C8B-B14F-4D97-AF65-F5344CB8AC3E}">
        <p14:creationId xmlns:p14="http://schemas.microsoft.com/office/powerpoint/2010/main" val="361235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2564904"/>
            <a:ext cx="8147248" cy="3672408"/>
          </a:xfrm>
          <a:prstGeom prst="rect">
            <a:avLst/>
          </a:prstGeom>
          <a:solidFill>
            <a:schemeClr val="tx2">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p>
            <a:r>
              <a:rPr lang="en-AU" dirty="0"/>
              <a:t>Type 4 – Metrology Requirements </a:t>
            </a:r>
            <a:br>
              <a:rPr lang="en-AU" dirty="0"/>
            </a:br>
            <a:r>
              <a:rPr lang="en-AU" dirty="0" smtClean="0"/>
              <a:t>Context 1</a:t>
            </a:r>
            <a:endParaRPr lang="en-AU" dirty="0"/>
          </a:p>
        </p:txBody>
      </p:sp>
      <p:sp>
        <p:nvSpPr>
          <p:cNvPr id="3" name="Content Placeholder 2"/>
          <p:cNvSpPr>
            <a:spLocks noGrp="1"/>
          </p:cNvSpPr>
          <p:nvPr>
            <p:ph idx="1"/>
          </p:nvPr>
        </p:nvSpPr>
        <p:spPr/>
        <p:txBody>
          <a:bodyPr>
            <a:normAutofit fontScale="77500" lnSpcReduction="20000"/>
          </a:bodyPr>
          <a:lstStyle/>
          <a:p>
            <a:pPr marL="0" indent="0">
              <a:buNone/>
            </a:pPr>
            <a:r>
              <a:rPr lang="en-AU" sz="2000" dirty="0"/>
              <a:t>The procedures must be drafted to comply with the NER.</a:t>
            </a:r>
          </a:p>
          <a:p>
            <a:r>
              <a:rPr lang="en-AU" sz="2000" dirty="0"/>
              <a:t>The NER requires all Type 4 metering installations to have the same metrology requirements.</a:t>
            </a:r>
          </a:p>
          <a:p>
            <a:r>
              <a:rPr lang="en-AU" sz="2000" dirty="0"/>
              <a:t>The NER does not give AEMO specific powers to relax these requirements for a sub-set of Type 4 metering installations. </a:t>
            </a:r>
            <a:endParaRPr lang="en-AU" sz="2000" dirty="0" smtClean="0"/>
          </a:p>
          <a:p>
            <a:endParaRPr lang="en-AU" sz="2000" dirty="0"/>
          </a:p>
          <a:p>
            <a:pPr marL="0" indent="0">
              <a:buNone/>
            </a:pPr>
            <a:r>
              <a:rPr lang="en-AU" sz="2000" dirty="0"/>
              <a:t>In the final determination section D5.5 (page 446) the AEMC states: </a:t>
            </a:r>
            <a:endParaRPr lang="en-AU" sz="2000" dirty="0" smtClean="0"/>
          </a:p>
          <a:p>
            <a:pPr marL="0" indent="0">
              <a:buNone/>
            </a:pPr>
            <a:endParaRPr lang="en-AU" sz="2000" dirty="0"/>
          </a:p>
          <a:p>
            <a:pPr marL="180000" lvl="1" indent="0">
              <a:lnSpc>
                <a:spcPct val="120000"/>
              </a:lnSpc>
              <a:spcBef>
                <a:spcPts val="0"/>
              </a:spcBef>
              <a:buNone/>
            </a:pPr>
            <a:r>
              <a:rPr lang="en-AU" sz="2100" dirty="0"/>
              <a:t>“</a:t>
            </a:r>
            <a:r>
              <a:rPr lang="en-AU" sz="2100" i="1" dirty="0"/>
              <a:t>The final rule expands the circumstances in which a Metering Coordinator may alter a type 5 or 6 meter to make it capable of remote acquisition, compared to the draft rule. Specifically, clause 7.8.9(b) of the NER final rule permits the Metering Coordinator, where it is the LNSP, to alter a metering installation where the alteration is reasonably required to enable the LNSP to meet its obligations to provide a safe, reliable and secure network</a:t>
            </a:r>
            <a:r>
              <a:rPr lang="en-AU" sz="2100" i="1" dirty="0" smtClean="0"/>
              <a:t>.</a:t>
            </a:r>
            <a:endParaRPr lang="en-AU" sz="2100" i="1" dirty="0"/>
          </a:p>
          <a:p>
            <a:pPr marL="180000" lvl="1" indent="0">
              <a:lnSpc>
                <a:spcPct val="120000"/>
              </a:lnSpc>
              <a:spcBef>
                <a:spcPts val="0"/>
              </a:spcBef>
              <a:buNone/>
            </a:pPr>
            <a:r>
              <a:rPr lang="en-AU" sz="2100" i="1" dirty="0"/>
              <a:t>The final rule clarifies the definition of operational difficulties. The final rule also corrects a cross reference in clause 7.10.7(c) that has the effect of clarifying that AEMO may relax or exempt the metering data performance standards associated with a metering installation that is capable of being remotely read where the metering installation has been altered under clause 7.8.9(b) of the NER final rule</a:t>
            </a:r>
            <a:r>
              <a:rPr lang="en-AU" sz="2100" dirty="0"/>
              <a:t>.”</a:t>
            </a:r>
          </a:p>
          <a:p>
            <a:pPr marL="0" indent="0">
              <a:buNone/>
            </a:pPr>
            <a:endParaRPr lang="en-AU" sz="2000" dirty="0"/>
          </a:p>
          <a:p>
            <a:pPr marL="0" indent="0">
              <a:buNone/>
            </a:pPr>
            <a:endParaRPr lang="en-AU" sz="2000" dirty="0"/>
          </a:p>
          <a:p>
            <a:pPr marL="0" indent="0">
              <a:buNone/>
            </a:pPr>
            <a:endParaRPr lang="en-AU" sz="2000" dirty="0" smtClean="0"/>
          </a:p>
          <a:p>
            <a:pPr marL="0" indent="0">
              <a:buNone/>
            </a:pPr>
            <a:endParaRPr lang="en-AU" sz="2000" dirty="0" smtClean="0"/>
          </a:p>
        </p:txBody>
      </p:sp>
    </p:spTree>
    <p:extLst>
      <p:ext uri="{BB962C8B-B14F-4D97-AF65-F5344CB8AC3E}">
        <p14:creationId xmlns:p14="http://schemas.microsoft.com/office/powerpoint/2010/main" val="30993093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Type 4 – Metrology Requirements </a:t>
            </a:r>
            <a:br>
              <a:rPr lang="en-AU" dirty="0"/>
            </a:br>
            <a:r>
              <a:rPr lang="en-AU" dirty="0" smtClean="0"/>
              <a:t>Context 2</a:t>
            </a:r>
            <a:endParaRPr lang="en-AU" dirty="0"/>
          </a:p>
        </p:txBody>
      </p:sp>
      <p:sp>
        <p:nvSpPr>
          <p:cNvPr id="3" name="Content Placeholder 2"/>
          <p:cNvSpPr>
            <a:spLocks noGrp="1"/>
          </p:cNvSpPr>
          <p:nvPr>
            <p:ph idx="1"/>
          </p:nvPr>
        </p:nvSpPr>
        <p:spPr/>
        <p:txBody>
          <a:bodyPr>
            <a:noAutofit/>
          </a:bodyPr>
          <a:lstStyle/>
          <a:p>
            <a:pPr marL="0" indent="0">
              <a:buNone/>
            </a:pPr>
            <a:r>
              <a:rPr lang="en-AU" sz="1800" dirty="0"/>
              <a:t>Clause 7.10.7(a) requires that a Metering Coordinator must ensure that metering data is provided to AEMO for all trading intervals where the metering installation has the capability for remote acquisition of metering data, and requires in Clause 7.10.7(a)(4) that the data is provided in accordance with the performance standards specified in the metrology procedure. </a:t>
            </a:r>
          </a:p>
          <a:p>
            <a:r>
              <a:rPr lang="en-AU" sz="1600" dirty="0"/>
              <a:t>Clause 7.10.7(c) allows AEMO to relax or exempt the performance standards specified in Clause 7.10.7(a)(4) in circumstances, including those referred to in clause 7.8.9(b), when AEMO and the Metering Coordinator agree on a lower performance standard that does not place a material risk on AEMO’s ability to meet its settlements and prudential requirements obligations under the Rules</a:t>
            </a:r>
            <a:r>
              <a:rPr lang="en-AU" sz="1600" dirty="0" smtClean="0"/>
              <a:t>.</a:t>
            </a:r>
          </a:p>
          <a:p>
            <a:r>
              <a:rPr lang="en-AU" sz="1600" dirty="0" smtClean="0"/>
              <a:t>The </a:t>
            </a:r>
            <a:r>
              <a:rPr lang="en-AU" sz="1600" dirty="0"/>
              <a:t>only specific </a:t>
            </a:r>
            <a:r>
              <a:rPr lang="en-AU" sz="1600" dirty="0" smtClean="0"/>
              <a:t>circumstances stated in the Rules in which the standards may be relaxed  </a:t>
            </a:r>
            <a:r>
              <a:rPr lang="en-AU" sz="1600" dirty="0"/>
              <a:t>– </a:t>
            </a:r>
            <a:r>
              <a:rPr lang="en-AU" sz="1600" dirty="0" smtClean="0"/>
              <a:t> </a:t>
            </a:r>
            <a:r>
              <a:rPr lang="en-AU" sz="1600" dirty="0"/>
              <a:t>clause 7.8.9(b) – </a:t>
            </a:r>
            <a:r>
              <a:rPr lang="en-AU" sz="1600" dirty="0" smtClean="0"/>
              <a:t> is when an MC has altered a Type 5 or 6 meter to make it capable of remote acquisition for operational difficulties (e.g. where </a:t>
            </a:r>
            <a:r>
              <a:rPr lang="en-AU" sz="1600" dirty="0"/>
              <a:t>the meter is on a remote property or in a secure or hazardous </a:t>
            </a:r>
            <a:r>
              <a:rPr lang="en-AU" sz="1600" dirty="0" smtClean="0"/>
              <a:t>environment) </a:t>
            </a:r>
            <a:r>
              <a:rPr lang="en-AU" sz="1600" dirty="0"/>
              <a:t>or to </a:t>
            </a:r>
            <a:r>
              <a:rPr lang="en-AU" sz="1600" dirty="0" smtClean="0"/>
              <a:t>enable </a:t>
            </a:r>
            <a:r>
              <a:rPr lang="en-AU" sz="1600" dirty="0"/>
              <a:t>the LNSP to meet its obligations to provide a safe, reliable and secure network</a:t>
            </a:r>
            <a:r>
              <a:rPr lang="en-AU" sz="1800" dirty="0" smtClean="0"/>
              <a:t>.</a:t>
            </a:r>
            <a:endParaRPr lang="en-AU" sz="1800" dirty="0"/>
          </a:p>
          <a:p>
            <a:pPr marL="0" indent="0">
              <a:buNone/>
            </a:pPr>
            <a:r>
              <a:rPr lang="en-AU" sz="1800" dirty="0"/>
              <a:t>In summary, to the extent that there are powers to relax performance standards of the metrology procedures this can only be done if AEMO </a:t>
            </a:r>
            <a:r>
              <a:rPr lang="en-AU" sz="1800" dirty="0" smtClean="0"/>
              <a:t>agrees on a lower performance standard that does not place a material </a:t>
            </a:r>
            <a:r>
              <a:rPr lang="en-AU" sz="1800" dirty="0"/>
              <a:t>risk on its ability to meet  the settlement and prudential </a:t>
            </a:r>
            <a:r>
              <a:rPr lang="en-AU" sz="1800" dirty="0" smtClean="0"/>
              <a:t>requirements.</a:t>
            </a:r>
            <a:endParaRPr lang="en-AU" sz="1800" dirty="0"/>
          </a:p>
          <a:p>
            <a:pPr marL="0" indent="0">
              <a:buNone/>
            </a:pPr>
            <a:endParaRPr lang="en-AU" sz="1800" dirty="0"/>
          </a:p>
          <a:p>
            <a:pPr marL="0" indent="0">
              <a:buNone/>
            </a:pPr>
            <a:endParaRPr lang="en-AU" sz="1800" dirty="0"/>
          </a:p>
          <a:p>
            <a:pPr marL="0" indent="0">
              <a:buNone/>
            </a:pPr>
            <a:endParaRPr lang="en-AU" sz="1800" dirty="0" smtClean="0"/>
          </a:p>
          <a:p>
            <a:pPr marL="0" indent="0">
              <a:buNone/>
            </a:pPr>
            <a:endParaRPr lang="en-AU" sz="1800" dirty="0" smtClean="0"/>
          </a:p>
        </p:txBody>
      </p:sp>
    </p:spTree>
    <p:extLst>
      <p:ext uri="{BB962C8B-B14F-4D97-AF65-F5344CB8AC3E}">
        <p14:creationId xmlns:p14="http://schemas.microsoft.com/office/powerpoint/2010/main" val="1035272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1872208"/>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p>
            <a:r>
              <a:rPr lang="en-AU" dirty="0"/>
              <a:t>Type 4 – Metrology Requirements </a:t>
            </a:r>
            <a:br>
              <a:rPr lang="en-AU" dirty="0"/>
            </a:br>
            <a:r>
              <a:rPr lang="en-AU" dirty="0" smtClean="0"/>
              <a:t>Questions</a:t>
            </a:r>
            <a:endParaRPr lang="en-AU" dirty="0"/>
          </a:p>
        </p:txBody>
      </p:sp>
      <p:sp>
        <p:nvSpPr>
          <p:cNvPr id="3" name="Content Placeholder 2"/>
          <p:cNvSpPr>
            <a:spLocks noGrp="1"/>
          </p:cNvSpPr>
          <p:nvPr>
            <p:ph idx="1"/>
          </p:nvPr>
        </p:nvSpPr>
        <p:spPr/>
        <p:txBody>
          <a:bodyPr/>
          <a:lstStyle/>
          <a:p>
            <a:r>
              <a:rPr lang="en-AU" dirty="0"/>
              <a:t>Can stakeholders provide substantive reasons for modifications of metrology requirements for sub-sets of Type 4 metering installations for AEMO to consider?</a:t>
            </a:r>
          </a:p>
          <a:p>
            <a:r>
              <a:rPr lang="en-AU" dirty="0"/>
              <a:t>What specific modifications do stakeholders suggest?</a:t>
            </a:r>
          </a:p>
          <a:p>
            <a:endParaRPr lang="en-AU" dirty="0"/>
          </a:p>
        </p:txBody>
      </p:sp>
    </p:spTree>
    <p:extLst>
      <p:ext uri="{BB962C8B-B14F-4D97-AF65-F5344CB8AC3E}">
        <p14:creationId xmlns:p14="http://schemas.microsoft.com/office/powerpoint/2010/main" val="5223158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3. Distributor Sample Metering</a:t>
            </a:r>
            <a:endParaRPr lang="en-AU" dirty="0"/>
          </a:p>
        </p:txBody>
      </p:sp>
    </p:spTree>
    <p:extLst>
      <p:ext uri="{BB962C8B-B14F-4D97-AF65-F5344CB8AC3E}">
        <p14:creationId xmlns:p14="http://schemas.microsoft.com/office/powerpoint/2010/main" val="42563593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Distributor Sample Metering </a:t>
            </a:r>
            <a:br>
              <a:rPr lang="en-AU" dirty="0"/>
            </a:br>
            <a:r>
              <a:rPr lang="en-AU" dirty="0"/>
              <a:t>Background</a:t>
            </a:r>
          </a:p>
        </p:txBody>
      </p:sp>
      <p:sp>
        <p:nvSpPr>
          <p:cNvPr id="3" name="Content Placeholder 2"/>
          <p:cNvSpPr>
            <a:spLocks noGrp="1"/>
          </p:cNvSpPr>
          <p:nvPr>
            <p:ph idx="1"/>
          </p:nvPr>
        </p:nvSpPr>
        <p:spPr/>
        <p:txBody>
          <a:bodyPr>
            <a:normAutofit fontScale="92500" lnSpcReduction="10000"/>
          </a:bodyPr>
          <a:lstStyle/>
          <a:p>
            <a:pPr marL="0" indent="0">
              <a:buNone/>
            </a:pPr>
            <a:r>
              <a:rPr lang="en-AU" dirty="0"/>
              <a:t>Distributors are required under jurisdictional rules to maintain interval meters to sample the usage of non-interval meter customers to provide data required for profiling.  </a:t>
            </a:r>
          </a:p>
          <a:p>
            <a:pPr marL="0" indent="0">
              <a:buNone/>
            </a:pPr>
            <a:endParaRPr lang="en-AU" dirty="0"/>
          </a:p>
          <a:p>
            <a:pPr marL="0" indent="0">
              <a:buNone/>
            </a:pPr>
            <a:r>
              <a:rPr lang="en-AU" dirty="0"/>
              <a:t>The specific sampling rules are contained in jurisdictional instruments and are reproduced in the Metrology </a:t>
            </a:r>
            <a:r>
              <a:rPr lang="en-AU" dirty="0" smtClean="0"/>
              <a:t>Procedure</a:t>
            </a:r>
            <a:br>
              <a:rPr lang="en-AU" dirty="0" smtClean="0"/>
            </a:br>
            <a:r>
              <a:rPr lang="en-AU" dirty="0" smtClean="0"/>
              <a:t>Part </a:t>
            </a:r>
            <a:r>
              <a:rPr lang="en-AU" dirty="0"/>
              <a:t>A </a:t>
            </a:r>
            <a:r>
              <a:rPr lang="en-AU" dirty="0" smtClean="0"/>
              <a:t>(2.6 and 3.4.2) and Part B Section 13.  </a:t>
            </a:r>
            <a:endParaRPr lang="en-AU" dirty="0"/>
          </a:p>
          <a:p>
            <a:pPr marL="0" indent="0">
              <a:buNone/>
            </a:pPr>
            <a:endParaRPr lang="en-AU" dirty="0"/>
          </a:p>
          <a:p>
            <a:pPr marL="0" indent="0">
              <a:buNone/>
            </a:pPr>
            <a:r>
              <a:rPr lang="en-AU" dirty="0"/>
              <a:t>Metering Competition creates the possibility that a “non-interval” meter customer with sample metering moves to having its metering services provided by a Metering Coordinator other than the DNSP. </a:t>
            </a:r>
          </a:p>
          <a:p>
            <a:pPr marL="0" indent="0">
              <a:buNone/>
            </a:pPr>
            <a:endParaRPr lang="en-AU" dirty="0"/>
          </a:p>
          <a:p>
            <a:pPr marL="0" indent="0">
              <a:buNone/>
            </a:pPr>
            <a:r>
              <a:rPr lang="en-AU" i="1" dirty="0" smtClean="0"/>
              <a:t>This </a:t>
            </a:r>
            <a:r>
              <a:rPr lang="en-AU" i="1" dirty="0"/>
              <a:t>discussion  is unrelated to sample meter testing</a:t>
            </a:r>
            <a:r>
              <a:rPr lang="en-AU" i="1" dirty="0" smtClean="0"/>
              <a:t>.</a:t>
            </a:r>
            <a:endParaRPr lang="en-AU" i="1" dirty="0"/>
          </a:p>
        </p:txBody>
      </p:sp>
    </p:spTree>
    <p:extLst>
      <p:ext uri="{BB962C8B-B14F-4D97-AF65-F5344CB8AC3E}">
        <p14:creationId xmlns:p14="http://schemas.microsoft.com/office/powerpoint/2010/main" val="22860277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4320480"/>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p>
            <a:r>
              <a:rPr lang="en-AU" dirty="0"/>
              <a:t>Distributor Sample Metering </a:t>
            </a:r>
            <a:br>
              <a:rPr lang="en-AU" dirty="0"/>
            </a:br>
            <a:r>
              <a:rPr lang="en-AU" dirty="0" smtClean="0"/>
              <a:t>Questions</a:t>
            </a:r>
            <a:endParaRPr lang="en-AU" dirty="0"/>
          </a:p>
        </p:txBody>
      </p:sp>
      <p:sp>
        <p:nvSpPr>
          <p:cNvPr id="3" name="Content Placeholder 2"/>
          <p:cNvSpPr>
            <a:spLocks noGrp="1"/>
          </p:cNvSpPr>
          <p:nvPr>
            <p:ph idx="1"/>
          </p:nvPr>
        </p:nvSpPr>
        <p:spPr/>
        <p:txBody>
          <a:bodyPr>
            <a:normAutofit/>
          </a:bodyPr>
          <a:lstStyle/>
          <a:p>
            <a:r>
              <a:rPr lang="en-AU" dirty="0"/>
              <a:t>Is this a problem?</a:t>
            </a:r>
          </a:p>
          <a:p>
            <a:pPr lvl="1"/>
            <a:r>
              <a:rPr lang="en-AU" dirty="0"/>
              <a:t>If a sample meter is removed, the DNSP installs a new one elsewhere.</a:t>
            </a:r>
          </a:p>
          <a:p>
            <a:pPr lvl="1"/>
            <a:r>
              <a:rPr lang="en-AU" dirty="0"/>
              <a:t>This could happen today, e.g. due to tariff change, or NMI abolishment.</a:t>
            </a:r>
          </a:p>
          <a:p>
            <a:r>
              <a:rPr lang="en-AU" dirty="0"/>
              <a:t>And if there is a problem, how should it be addressed?</a:t>
            </a:r>
          </a:p>
          <a:p>
            <a:pPr lvl="1"/>
            <a:r>
              <a:rPr lang="en-AU" dirty="0"/>
              <a:t>Co-location of meters is possible but only if the tariff applicable to the meter is retained (i.e. if the sampling of data is still relevant to the controlled load profile). </a:t>
            </a:r>
          </a:p>
          <a:p>
            <a:r>
              <a:rPr lang="en-AU" dirty="0"/>
              <a:t>Other options</a:t>
            </a:r>
            <a:r>
              <a:rPr lang="en-AU" dirty="0" smtClean="0"/>
              <a:t>?</a:t>
            </a:r>
          </a:p>
          <a:p>
            <a:pPr marL="0" indent="0">
              <a:buNone/>
            </a:pPr>
            <a:endParaRPr lang="en-AU" dirty="0" smtClean="0"/>
          </a:p>
          <a:p>
            <a:endParaRPr lang="en-AU" dirty="0"/>
          </a:p>
        </p:txBody>
      </p:sp>
    </p:spTree>
    <p:extLst>
      <p:ext uri="{BB962C8B-B14F-4D97-AF65-F5344CB8AC3E}">
        <p14:creationId xmlns:p14="http://schemas.microsoft.com/office/powerpoint/2010/main" val="12135004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4. Network Device Management</a:t>
            </a:r>
            <a:br>
              <a:rPr lang="en-AU" dirty="0" smtClean="0"/>
            </a:br>
            <a:r>
              <a:rPr lang="en-AU" dirty="0" smtClean="0"/>
              <a:t>    Requirements</a:t>
            </a:r>
            <a:endParaRPr lang="en-AU" dirty="0"/>
          </a:p>
        </p:txBody>
      </p:sp>
    </p:spTree>
    <p:extLst>
      <p:ext uri="{BB962C8B-B14F-4D97-AF65-F5344CB8AC3E}">
        <p14:creationId xmlns:p14="http://schemas.microsoft.com/office/powerpoint/2010/main" val="3199964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6923112" cy="857256"/>
          </a:xfrm>
        </p:spPr>
        <p:txBody>
          <a:bodyPr>
            <a:normAutofit/>
          </a:bodyPr>
          <a:lstStyle/>
          <a:p>
            <a:r>
              <a:rPr lang="en-AU" dirty="0"/>
              <a:t>Network Device Management </a:t>
            </a:r>
            <a:r>
              <a:rPr lang="en-AU" dirty="0" smtClean="0"/>
              <a:t>Requirements -  Background</a:t>
            </a:r>
            <a:endParaRPr lang="en-AU" dirty="0"/>
          </a:p>
        </p:txBody>
      </p:sp>
      <p:sp>
        <p:nvSpPr>
          <p:cNvPr id="3" name="Content Placeholder 2"/>
          <p:cNvSpPr>
            <a:spLocks noGrp="1"/>
          </p:cNvSpPr>
          <p:nvPr>
            <p:ph idx="1"/>
          </p:nvPr>
        </p:nvSpPr>
        <p:spPr/>
        <p:txBody>
          <a:bodyPr>
            <a:normAutofit fontScale="62500" lnSpcReduction="20000"/>
          </a:bodyPr>
          <a:lstStyle/>
          <a:p>
            <a:pPr marL="0" indent="0">
              <a:buNone/>
            </a:pPr>
            <a:r>
              <a:rPr lang="en-AU" dirty="0"/>
              <a:t>Under clause 7.8.6 of the NER, provisions are introduced regarding Network Devices. </a:t>
            </a:r>
            <a:endParaRPr lang="en-AU" dirty="0" smtClean="0"/>
          </a:p>
          <a:p>
            <a:pPr marL="0" indent="0">
              <a:buNone/>
            </a:pPr>
            <a:endParaRPr lang="en-AU" dirty="0"/>
          </a:p>
          <a:p>
            <a:pPr marL="0" indent="0">
              <a:buNone/>
            </a:pPr>
            <a:r>
              <a:rPr lang="en-AU" dirty="0"/>
              <a:t>Network devices are apparatus or equipment that enables an LNSP to monitor, operate or control the network for the purposes of providing network services, which may include switching devices, measurement equipment and control equipment.</a:t>
            </a:r>
          </a:p>
          <a:p>
            <a:pPr marL="0" indent="0">
              <a:buNone/>
            </a:pPr>
            <a:endParaRPr lang="en-AU" dirty="0"/>
          </a:p>
          <a:p>
            <a:pPr marL="0" indent="0">
              <a:buNone/>
            </a:pPr>
            <a:r>
              <a:rPr lang="en-AU" dirty="0"/>
              <a:t>Network Devices </a:t>
            </a:r>
            <a:r>
              <a:rPr lang="en-AU" dirty="0" smtClean="0"/>
              <a:t>could include </a:t>
            </a:r>
            <a:r>
              <a:rPr lang="en-AU" dirty="0"/>
              <a:t>a range of specifically power system related devices</a:t>
            </a:r>
            <a:r>
              <a:rPr lang="en-AU" dirty="0" smtClean="0"/>
              <a:t>, such as  </a:t>
            </a:r>
            <a:r>
              <a:rPr lang="en-AU" dirty="0"/>
              <a:t>controlled load profile sample meters and Victorian AMI metering installations (under derogation 9.9C).</a:t>
            </a:r>
          </a:p>
          <a:p>
            <a:pPr marL="0" indent="0">
              <a:buNone/>
            </a:pPr>
            <a:endParaRPr lang="en-AU" dirty="0"/>
          </a:p>
          <a:p>
            <a:pPr marL="0" indent="0">
              <a:buNone/>
            </a:pPr>
            <a:r>
              <a:rPr lang="en-AU" dirty="0"/>
              <a:t>Procedures must be developed </a:t>
            </a:r>
            <a:r>
              <a:rPr lang="en-AU" dirty="0" smtClean="0"/>
              <a:t>that:</a:t>
            </a:r>
            <a:endParaRPr lang="en-AU" dirty="0"/>
          </a:p>
          <a:p>
            <a:r>
              <a:rPr lang="en-AU" dirty="0"/>
              <a:t>s</a:t>
            </a:r>
            <a:r>
              <a:rPr lang="en-AU" dirty="0" smtClean="0"/>
              <a:t>pecify when </a:t>
            </a:r>
            <a:r>
              <a:rPr lang="en-AU" dirty="0"/>
              <a:t>an existing metering installation that is to be replaced by a Metering Coordinator may be a network device </a:t>
            </a:r>
          </a:p>
          <a:p>
            <a:r>
              <a:rPr lang="en-AU" dirty="0"/>
              <a:t>a</a:t>
            </a:r>
            <a:r>
              <a:rPr lang="en-AU" dirty="0" smtClean="0"/>
              <a:t>pply when network devices are installed or removed, including the </a:t>
            </a:r>
            <a:r>
              <a:rPr lang="en-AU" dirty="0"/>
              <a:t>return of the network device to the LNSP; and</a:t>
            </a:r>
          </a:p>
          <a:p>
            <a:r>
              <a:rPr lang="en-AU" dirty="0"/>
              <a:t>a</a:t>
            </a:r>
            <a:r>
              <a:rPr lang="en-AU" dirty="0" smtClean="0"/>
              <a:t>pply to notifications </a:t>
            </a:r>
            <a:r>
              <a:rPr lang="en-AU" dirty="0"/>
              <a:t>to be given in respect of activities which affect network devices or metering installations and the provision of records. </a:t>
            </a:r>
            <a:endParaRPr lang="en-AU" dirty="0" smtClean="0"/>
          </a:p>
          <a:p>
            <a:pPr marL="0" indent="0">
              <a:buNone/>
            </a:pPr>
            <a:endParaRPr lang="en-AU" dirty="0" smtClean="0"/>
          </a:p>
          <a:p>
            <a:pPr marL="0" indent="0">
              <a:buNone/>
            </a:pPr>
            <a:r>
              <a:rPr lang="en-AU" dirty="0"/>
              <a:t>The issue to be explored relates to the first point – specifically how to identify network assets and when they may be a Network Device</a:t>
            </a:r>
            <a:r>
              <a:rPr lang="en-AU" dirty="0" smtClean="0"/>
              <a:t>.</a:t>
            </a:r>
          </a:p>
          <a:p>
            <a:endParaRPr lang="en-AU" dirty="0"/>
          </a:p>
        </p:txBody>
      </p:sp>
    </p:spTree>
    <p:extLst>
      <p:ext uri="{BB962C8B-B14F-4D97-AF65-F5344CB8AC3E}">
        <p14:creationId xmlns:p14="http://schemas.microsoft.com/office/powerpoint/2010/main" val="30841446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Topics</a:t>
            </a:r>
            <a:endParaRPr lang="en-AU" dirty="0"/>
          </a:p>
        </p:txBody>
      </p:sp>
      <p:sp>
        <p:nvSpPr>
          <p:cNvPr id="3" name="Text Placeholder 2"/>
          <p:cNvSpPr>
            <a:spLocks noGrp="1"/>
          </p:cNvSpPr>
          <p:nvPr>
            <p:ph type="body" sz="quarter" idx="10"/>
          </p:nvPr>
        </p:nvSpPr>
        <p:spPr/>
        <p:txBody>
          <a:bodyPr>
            <a:normAutofit/>
          </a:bodyPr>
          <a:lstStyle/>
          <a:p>
            <a:r>
              <a:rPr lang="en-AU" dirty="0" smtClean="0"/>
              <a:t>Type 4 Meter Identification</a:t>
            </a:r>
          </a:p>
          <a:p>
            <a:r>
              <a:rPr lang="en-AU" dirty="0" smtClean="0"/>
              <a:t>Type 4 Metrology Requirements</a:t>
            </a:r>
          </a:p>
          <a:p>
            <a:r>
              <a:rPr lang="en-AU" dirty="0" smtClean="0"/>
              <a:t>Distributor Sample Metering</a:t>
            </a:r>
          </a:p>
          <a:p>
            <a:r>
              <a:rPr lang="en-AU" dirty="0" smtClean="0"/>
              <a:t>Network Device Management Requirements</a:t>
            </a:r>
          </a:p>
          <a:p>
            <a:r>
              <a:rPr lang="en-AU" dirty="0"/>
              <a:t>Reconnection, Disconnection</a:t>
            </a:r>
          </a:p>
          <a:p>
            <a:pPr lvl="1">
              <a:buFont typeface="+mj-lt"/>
              <a:buAutoNum type="alphaLcParenR"/>
            </a:pPr>
            <a:r>
              <a:rPr lang="en-AU" dirty="0"/>
              <a:t>	Site Identifier</a:t>
            </a:r>
          </a:p>
          <a:p>
            <a:pPr lvl="1">
              <a:buFont typeface="+mj-lt"/>
              <a:buAutoNum type="alphaLcParenR"/>
            </a:pPr>
            <a:r>
              <a:rPr lang="en-AU" dirty="0"/>
              <a:t>	Provision of Services</a:t>
            </a:r>
          </a:p>
          <a:p>
            <a:pPr lvl="1">
              <a:buFont typeface="+mj-lt"/>
              <a:buAutoNum type="alphaLcParenR"/>
            </a:pPr>
            <a:r>
              <a:rPr lang="en-AU" dirty="0"/>
              <a:t>	NMI Status</a:t>
            </a:r>
          </a:p>
          <a:p>
            <a:r>
              <a:rPr lang="en-AU" dirty="0"/>
              <a:t>Emergency Priority Procedures</a:t>
            </a:r>
          </a:p>
          <a:p>
            <a:r>
              <a:rPr lang="en-AU" dirty="0"/>
              <a:t>Meter Churn</a:t>
            </a:r>
          </a:p>
          <a:p>
            <a:endParaRPr lang="en-AU" dirty="0" smtClean="0"/>
          </a:p>
          <a:p>
            <a:endParaRPr lang="en-AU" dirty="0">
              <a:solidFill>
                <a:srgbClr val="FFFF00"/>
              </a:solidFill>
            </a:endParaRPr>
          </a:p>
          <a:p>
            <a:endParaRPr lang="en-AU" dirty="0" smtClean="0"/>
          </a:p>
          <a:p>
            <a:endParaRPr lang="en-AU" dirty="0" smtClean="0"/>
          </a:p>
          <a:p>
            <a:endParaRPr lang="en-AU" dirty="0" smtClean="0"/>
          </a:p>
          <a:p>
            <a:endParaRPr lang="en-AU"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6923112" cy="857256"/>
          </a:xfrm>
        </p:spPr>
        <p:txBody>
          <a:bodyPr>
            <a:normAutofit/>
          </a:bodyPr>
          <a:lstStyle/>
          <a:p>
            <a:r>
              <a:rPr lang="en-AU" dirty="0"/>
              <a:t>Network Device Management </a:t>
            </a:r>
            <a:r>
              <a:rPr lang="en-AU" dirty="0" smtClean="0"/>
              <a:t>Requirements -  Context</a:t>
            </a:r>
            <a:endParaRPr lang="en-AU" dirty="0"/>
          </a:p>
        </p:txBody>
      </p:sp>
      <p:sp>
        <p:nvSpPr>
          <p:cNvPr id="3" name="Content Placeholder 2"/>
          <p:cNvSpPr>
            <a:spLocks noGrp="1"/>
          </p:cNvSpPr>
          <p:nvPr>
            <p:ph idx="1"/>
          </p:nvPr>
        </p:nvSpPr>
        <p:spPr/>
        <p:txBody>
          <a:bodyPr>
            <a:normAutofit fontScale="70000" lnSpcReduction="20000"/>
          </a:bodyPr>
          <a:lstStyle/>
          <a:p>
            <a:pPr marL="0" indent="0">
              <a:buNone/>
            </a:pPr>
            <a:r>
              <a:rPr lang="en-AU" dirty="0"/>
              <a:t>There are provisions under the NER in clause 7.8.6(f) for the Metering Coordinator to remove a network device without the LNSPs consent, e.g. if it is seeking to install a revenue meter but there is inadequate space to do so without removing the network meter</a:t>
            </a:r>
            <a:r>
              <a:rPr lang="en-AU" dirty="0" smtClean="0"/>
              <a:t>.</a:t>
            </a:r>
          </a:p>
          <a:p>
            <a:pPr marL="0" indent="0">
              <a:buNone/>
            </a:pPr>
            <a:endParaRPr lang="en-AU" dirty="0"/>
          </a:p>
          <a:p>
            <a:pPr marL="0" indent="0">
              <a:buNone/>
            </a:pPr>
            <a:r>
              <a:rPr lang="en-AU" dirty="0"/>
              <a:t>It appears reasonable for network </a:t>
            </a:r>
            <a:r>
              <a:rPr lang="en-AU" dirty="0" smtClean="0"/>
              <a:t>devices to </a:t>
            </a:r>
            <a:r>
              <a:rPr lang="en-AU" dirty="0"/>
              <a:t>be removed and returned to the owner in all circumstances where an agreement has been made between the Metering Coordinator and the Local Network Service Provider to do so, or where the network </a:t>
            </a:r>
            <a:r>
              <a:rPr lang="en-AU" dirty="0" smtClean="0"/>
              <a:t>device is not required to monitor, operate or control the network for the purposes of providing network services such as where the network device </a:t>
            </a:r>
            <a:r>
              <a:rPr lang="en-AU" dirty="0"/>
              <a:t>provides </a:t>
            </a:r>
            <a:r>
              <a:rPr lang="en-AU" dirty="0" smtClean="0"/>
              <a:t>a</a:t>
            </a:r>
            <a:endParaRPr lang="en-AU" dirty="0"/>
          </a:p>
          <a:p>
            <a:r>
              <a:rPr lang="en-AU" dirty="0"/>
              <a:t>control service which has been installed to facilitate the application of a network tariff at the NMI, such as the control of a hot water load, and where that control service is made obsolete as a result of the Meter Churn; </a:t>
            </a:r>
            <a:r>
              <a:rPr lang="en-AU" dirty="0" smtClean="0"/>
              <a:t>and</a:t>
            </a:r>
            <a:endParaRPr lang="en-AU" dirty="0"/>
          </a:p>
          <a:p>
            <a:r>
              <a:rPr lang="en-AU" dirty="0"/>
              <a:t>switching service which has been installed to facilitate the application of a network tariff at the NMI, such as a </a:t>
            </a:r>
            <a:r>
              <a:rPr lang="en-AU" dirty="0" smtClean="0"/>
              <a:t>timeclock, time switch or ripple controller </a:t>
            </a:r>
            <a:r>
              <a:rPr lang="en-AU" dirty="0"/>
              <a:t>which is used to change the register on a multi-register meter, and that switching service is made obsolete as a result of the Meter Churn.</a:t>
            </a:r>
          </a:p>
          <a:p>
            <a:pPr marL="0" indent="0">
              <a:buNone/>
            </a:pPr>
            <a:endParaRPr lang="en-AU" dirty="0"/>
          </a:p>
        </p:txBody>
      </p:sp>
    </p:spTree>
    <p:extLst>
      <p:ext uri="{BB962C8B-B14F-4D97-AF65-F5344CB8AC3E}">
        <p14:creationId xmlns:p14="http://schemas.microsoft.com/office/powerpoint/2010/main" val="6124872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489654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a:t>Network Device Management Requirements </a:t>
            </a:r>
            <a:r>
              <a:rPr lang="en-AU" dirty="0" smtClean="0"/>
              <a:t>- Questions</a:t>
            </a:r>
            <a:endParaRPr lang="en-AU" dirty="0"/>
          </a:p>
        </p:txBody>
      </p:sp>
      <p:sp>
        <p:nvSpPr>
          <p:cNvPr id="3" name="Content Placeholder 2"/>
          <p:cNvSpPr>
            <a:spLocks noGrp="1"/>
          </p:cNvSpPr>
          <p:nvPr>
            <p:ph idx="1"/>
          </p:nvPr>
        </p:nvSpPr>
        <p:spPr/>
        <p:txBody>
          <a:bodyPr>
            <a:normAutofit fontScale="92500" lnSpcReduction="10000"/>
          </a:bodyPr>
          <a:lstStyle/>
          <a:p>
            <a:r>
              <a:rPr lang="en-AU" dirty="0"/>
              <a:t>Do stakeholders agree with the previous statement</a:t>
            </a:r>
            <a:r>
              <a:rPr lang="en-AU" dirty="0" smtClean="0"/>
              <a:t>?</a:t>
            </a:r>
          </a:p>
          <a:p>
            <a:endParaRPr lang="en-AU" dirty="0"/>
          </a:p>
          <a:p>
            <a:r>
              <a:rPr lang="en-AU" dirty="0" smtClean="0"/>
              <a:t>To </a:t>
            </a:r>
            <a:r>
              <a:rPr lang="en-AU" dirty="0"/>
              <a:t>avoid confusion, is there a benefit in the Metering Coordinator being able to identify network </a:t>
            </a:r>
            <a:r>
              <a:rPr lang="en-AU" dirty="0" smtClean="0"/>
              <a:t>devices related </a:t>
            </a:r>
            <a:r>
              <a:rPr lang="en-AU" dirty="0"/>
              <a:t>to the metering installation</a:t>
            </a:r>
            <a:r>
              <a:rPr lang="en-AU" dirty="0" smtClean="0"/>
              <a:t>?</a:t>
            </a:r>
          </a:p>
          <a:p>
            <a:endParaRPr lang="en-AU" dirty="0"/>
          </a:p>
          <a:p>
            <a:r>
              <a:rPr lang="en-AU" dirty="0"/>
              <a:t>If identification is beneficial, how could it work?</a:t>
            </a:r>
          </a:p>
          <a:p>
            <a:pPr lvl="1"/>
            <a:r>
              <a:rPr lang="en-AU" dirty="0"/>
              <a:t>Option 1 -  Require the LNSP to maintain a list that is kept up-to-date and is either published or distributed to Metering Coordinators?</a:t>
            </a:r>
          </a:p>
          <a:p>
            <a:pPr lvl="1"/>
            <a:r>
              <a:rPr lang="en-AU" dirty="0"/>
              <a:t>Option 2 – Identify the devices in </a:t>
            </a:r>
            <a:r>
              <a:rPr lang="en-AU" dirty="0" smtClean="0"/>
              <a:t>MSATS to indicate it is a network device, e.g. by using the ‘additional site info’ field (non-mandatory) to indicate that it is a network device.</a:t>
            </a:r>
          </a:p>
          <a:p>
            <a:pPr lvl="1"/>
            <a:r>
              <a:rPr lang="en-AU" dirty="0" smtClean="0"/>
              <a:t>Other </a:t>
            </a:r>
            <a:r>
              <a:rPr lang="en-AU" dirty="0"/>
              <a:t>options?</a:t>
            </a:r>
          </a:p>
          <a:p>
            <a:pPr marL="0" indent="0">
              <a:buNone/>
            </a:pPr>
            <a:endParaRPr lang="en-AU" dirty="0" smtClean="0"/>
          </a:p>
          <a:p>
            <a:endParaRPr lang="en-AU" dirty="0"/>
          </a:p>
        </p:txBody>
      </p:sp>
    </p:spTree>
    <p:extLst>
      <p:ext uri="{BB962C8B-B14F-4D97-AF65-F5344CB8AC3E}">
        <p14:creationId xmlns:p14="http://schemas.microsoft.com/office/powerpoint/2010/main" val="42353308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5</a:t>
            </a:r>
            <a:r>
              <a:rPr lang="en-AU" dirty="0" smtClean="0"/>
              <a:t>. Disconnection &amp; Reconnection</a:t>
            </a:r>
            <a:endParaRPr lang="en-AU" dirty="0"/>
          </a:p>
        </p:txBody>
      </p:sp>
    </p:spTree>
    <p:extLst>
      <p:ext uri="{BB962C8B-B14F-4D97-AF65-F5344CB8AC3E}">
        <p14:creationId xmlns:p14="http://schemas.microsoft.com/office/powerpoint/2010/main" val="26978216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Reconnection, </a:t>
            </a:r>
            <a:r>
              <a:rPr lang="en-AU" dirty="0" smtClean="0"/>
              <a:t>disconnection</a:t>
            </a:r>
            <a:br>
              <a:rPr lang="en-AU" dirty="0" smtClean="0"/>
            </a:br>
            <a:r>
              <a:rPr lang="en-AU" dirty="0" smtClean="0"/>
              <a:t>site </a:t>
            </a:r>
            <a:r>
              <a:rPr lang="en-AU" dirty="0"/>
              <a:t>identifier  </a:t>
            </a:r>
            <a:r>
              <a:rPr lang="en-AU" dirty="0" smtClean="0"/>
              <a:t>-  Background</a:t>
            </a:r>
            <a:endParaRPr lang="en-AU" dirty="0"/>
          </a:p>
        </p:txBody>
      </p:sp>
      <p:sp>
        <p:nvSpPr>
          <p:cNvPr id="3" name="Content Placeholder 2"/>
          <p:cNvSpPr>
            <a:spLocks noGrp="1"/>
          </p:cNvSpPr>
          <p:nvPr>
            <p:ph idx="1"/>
          </p:nvPr>
        </p:nvSpPr>
        <p:spPr/>
        <p:txBody>
          <a:bodyPr/>
          <a:lstStyle/>
          <a:p>
            <a:pPr marL="0" indent="0">
              <a:buNone/>
            </a:pPr>
            <a:r>
              <a:rPr lang="en-AU" dirty="0"/>
              <a:t>While not </a:t>
            </a:r>
            <a:r>
              <a:rPr lang="en-AU" dirty="0" smtClean="0"/>
              <a:t>an express </a:t>
            </a:r>
            <a:r>
              <a:rPr lang="en-AU" dirty="0"/>
              <a:t>requirement of the NER, it has been suggested that there should be an indicator in MSATS as to whether disconnection of a site was performed remotely or physically</a:t>
            </a:r>
            <a:r>
              <a:rPr lang="en-AU" dirty="0" smtClean="0"/>
              <a:t>.</a:t>
            </a:r>
            <a:endParaRPr lang="en-AU" dirty="0"/>
          </a:p>
        </p:txBody>
      </p:sp>
    </p:spTree>
    <p:extLst>
      <p:ext uri="{BB962C8B-B14F-4D97-AF65-F5344CB8AC3E}">
        <p14:creationId xmlns:p14="http://schemas.microsoft.com/office/powerpoint/2010/main" val="1052208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Reconnection, </a:t>
            </a:r>
            <a:r>
              <a:rPr lang="en-AU" dirty="0" smtClean="0"/>
              <a:t>disconnection</a:t>
            </a:r>
            <a:br>
              <a:rPr lang="en-AU" dirty="0" smtClean="0"/>
            </a:br>
            <a:r>
              <a:rPr lang="en-AU" dirty="0" smtClean="0"/>
              <a:t>site </a:t>
            </a:r>
            <a:r>
              <a:rPr lang="en-AU" dirty="0"/>
              <a:t>identifier  </a:t>
            </a:r>
            <a:r>
              <a:rPr lang="en-AU" dirty="0" smtClean="0"/>
              <a:t>-  Context</a:t>
            </a:r>
            <a:endParaRPr lang="en-AU" dirty="0"/>
          </a:p>
        </p:txBody>
      </p:sp>
      <p:sp>
        <p:nvSpPr>
          <p:cNvPr id="3" name="Content Placeholder 2"/>
          <p:cNvSpPr>
            <a:spLocks noGrp="1"/>
          </p:cNvSpPr>
          <p:nvPr>
            <p:ph idx="1"/>
          </p:nvPr>
        </p:nvSpPr>
        <p:spPr/>
        <p:txBody>
          <a:bodyPr>
            <a:normAutofit lnSpcReduction="10000"/>
          </a:bodyPr>
          <a:lstStyle/>
          <a:p>
            <a:pPr marL="0" indent="0">
              <a:buNone/>
            </a:pPr>
            <a:r>
              <a:rPr lang="en-AU" dirty="0"/>
              <a:t>The suggestion is that such a feature would provide an MSATS user with information useful in deciding how to reconnect a site (e.g. whether it can be done remotely).</a:t>
            </a:r>
          </a:p>
          <a:p>
            <a:pPr marL="0" indent="0">
              <a:buNone/>
            </a:pPr>
            <a:r>
              <a:rPr lang="en-AU" dirty="0"/>
              <a:t>But there are practical problems with such a feature:</a:t>
            </a:r>
          </a:p>
          <a:p>
            <a:r>
              <a:rPr lang="en-AU" dirty="0"/>
              <a:t>After a period of time of disconnection a certificate of electrical safety is required, requiring a site visit.</a:t>
            </a:r>
          </a:p>
          <a:p>
            <a:r>
              <a:rPr lang="en-AU" dirty="0"/>
              <a:t>A site that was remotely disconnected can subsequently be physically disconnected (without MSATS necessarily being updated).</a:t>
            </a:r>
          </a:p>
          <a:p>
            <a:r>
              <a:rPr lang="en-AU" dirty="0"/>
              <a:t>There could be communications faults that prevent a remote reconnection, or a meter fault.  Both of these would require a visit to site to reconnect</a:t>
            </a:r>
            <a:r>
              <a:rPr lang="en-AU" dirty="0" smtClean="0"/>
              <a:t>.</a:t>
            </a:r>
            <a:endParaRPr lang="en-AU" dirty="0"/>
          </a:p>
        </p:txBody>
      </p:sp>
    </p:spTree>
    <p:extLst>
      <p:ext uri="{BB962C8B-B14F-4D97-AF65-F5344CB8AC3E}">
        <p14:creationId xmlns:p14="http://schemas.microsoft.com/office/powerpoint/2010/main" val="35718792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489654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a:t>Reconnection, disconnection</a:t>
            </a:r>
            <a:br>
              <a:rPr lang="en-AU" dirty="0"/>
            </a:br>
            <a:r>
              <a:rPr lang="en-AU" dirty="0"/>
              <a:t>site identifier  -  </a:t>
            </a:r>
            <a:r>
              <a:rPr lang="en-AU" dirty="0" smtClean="0"/>
              <a:t>Questions</a:t>
            </a:r>
            <a:endParaRPr lang="en-AU" dirty="0"/>
          </a:p>
        </p:txBody>
      </p:sp>
      <p:sp>
        <p:nvSpPr>
          <p:cNvPr id="3" name="Content Placeholder 2"/>
          <p:cNvSpPr>
            <a:spLocks noGrp="1"/>
          </p:cNvSpPr>
          <p:nvPr>
            <p:ph idx="1"/>
          </p:nvPr>
        </p:nvSpPr>
        <p:spPr/>
        <p:txBody>
          <a:bodyPr>
            <a:normAutofit fontScale="92500" lnSpcReduction="10000"/>
          </a:bodyPr>
          <a:lstStyle/>
          <a:p>
            <a:r>
              <a:rPr lang="en-AU" dirty="0"/>
              <a:t>Is there any perceived value in having any such identifier? Noting that:</a:t>
            </a:r>
          </a:p>
          <a:p>
            <a:pPr lvl="1"/>
            <a:r>
              <a:rPr lang="en-AU" dirty="0"/>
              <a:t>The Metering Coordinator will be the party responsible for ensuring any reconnection is performed in accordance with the rule requirements.  A requestor of a reconnection could arrange the compliant management of a service in coordination with the Metering Coordinator; and</a:t>
            </a:r>
          </a:p>
          <a:p>
            <a:pPr lvl="1"/>
            <a:r>
              <a:rPr lang="en-AU" dirty="0"/>
              <a:t>Type 5 and 6 metering installations cannot be remotely disconnected</a:t>
            </a:r>
          </a:p>
          <a:p>
            <a:r>
              <a:rPr lang="en-AU" dirty="0"/>
              <a:t>How would requestors use such an identifier if it did exist?</a:t>
            </a:r>
          </a:p>
          <a:p>
            <a:r>
              <a:rPr lang="en-AU" dirty="0"/>
              <a:t>Why would an identifier in market systems be a more optimal solution than requiring commercially contracted service providers to manage a compliant and efficient service outcome? </a:t>
            </a:r>
          </a:p>
          <a:p>
            <a:pPr marL="0" indent="0">
              <a:buNone/>
            </a:pPr>
            <a:endParaRPr lang="en-AU" dirty="0" smtClean="0"/>
          </a:p>
          <a:p>
            <a:endParaRPr lang="en-AU" dirty="0"/>
          </a:p>
        </p:txBody>
      </p:sp>
    </p:spTree>
    <p:extLst>
      <p:ext uri="{BB962C8B-B14F-4D97-AF65-F5344CB8AC3E}">
        <p14:creationId xmlns:p14="http://schemas.microsoft.com/office/powerpoint/2010/main" val="9677799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Reconnection, </a:t>
            </a:r>
            <a:r>
              <a:rPr lang="en-AU" dirty="0" smtClean="0"/>
              <a:t>disconnection</a:t>
            </a:r>
            <a:br>
              <a:rPr lang="en-AU" dirty="0" smtClean="0"/>
            </a:br>
            <a:r>
              <a:rPr lang="en-AU" dirty="0" smtClean="0"/>
              <a:t>Provision of Services -  Context</a:t>
            </a:r>
            <a:endParaRPr lang="en-AU" dirty="0"/>
          </a:p>
        </p:txBody>
      </p:sp>
      <p:sp>
        <p:nvSpPr>
          <p:cNvPr id="3" name="Content Placeholder 2"/>
          <p:cNvSpPr>
            <a:spLocks noGrp="1"/>
          </p:cNvSpPr>
          <p:nvPr>
            <p:ph idx="1"/>
          </p:nvPr>
        </p:nvSpPr>
        <p:spPr/>
        <p:txBody>
          <a:bodyPr>
            <a:normAutofit lnSpcReduction="10000"/>
          </a:bodyPr>
          <a:lstStyle/>
          <a:p>
            <a:pPr marL="0" indent="0">
              <a:buNone/>
            </a:pPr>
            <a:r>
              <a:rPr lang="en-AU" dirty="0"/>
              <a:t>Party who can perform the remote energisation services:</a:t>
            </a:r>
          </a:p>
          <a:p>
            <a:r>
              <a:rPr lang="en-AU" dirty="0"/>
              <a:t>The MP is accredited to provide, install and maintain the metering installation.  </a:t>
            </a:r>
          </a:p>
          <a:p>
            <a:r>
              <a:rPr lang="en-AU" dirty="0"/>
              <a:t>The MDP is accredited to collect, process and deliver metering data.  </a:t>
            </a:r>
          </a:p>
          <a:p>
            <a:r>
              <a:rPr lang="en-AU" dirty="0"/>
              <a:t>AEMO expects that the MP will be the party who’s accreditation will be reviewed to determine the inclusion of any requirements for the performance of remote energisation services</a:t>
            </a:r>
          </a:p>
          <a:p>
            <a:r>
              <a:rPr lang="en-AU" dirty="0"/>
              <a:t>AEMO consider that it would be appropriate for the MDP to take a meter reading immediately prior to a remote disconnection</a:t>
            </a:r>
            <a:r>
              <a:rPr lang="en-AU" dirty="0" smtClean="0"/>
              <a:t>.</a:t>
            </a:r>
          </a:p>
          <a:p>
            <a:pPr marL="0" indent="0">
              <a:buNone/>
            </a:pPr>
            <a:endParaRPr lang="en-AU" dirty="0" smtClean="0"/>
          </a:p>
        </p:txBody>
      </p:sp>
    </p:spTree>
    <p:extLst>
      <p:ext uri="{BB962C8B-B14F-4D97-AF65-F5344CB8AC3E}">
        <p14:creationId xmlns:p14="http://schemas.microsoft.com/office/powerpoint/2010/main" val="8107859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2376264"/>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a:t>Reconnection, disconnection</a:t>
            </a:r>
            <a:br>
              <a:rPr lang="en-AU" dirty="0"/>
            </a:br>
            <a:r>
              <a:rPr lang="en-AU" dirty="0"/>
              <a:t>Provision of Services - </a:t>
            </a:r>
            <a:r>
              <a:rPr lang="en-AU" dirty="0" smtClean="0"/>
              <a:t>Questions</a:t>
            </a:r>
            <a:endParaRPr lang="en-AU" dirty="0"/>
          </a:p>
        </p:txBody>
      </p:sp>
      <p:sp>
        <p:nvSpPr>
          <p:cNvPr id="3" name="Content Placeholder 2"/>
          <p:cNvSpPr>
            <a:spLocks noGrp="1"/>
          </p:cNvSpPr>
          <p:nvPr>
            <p:ph idx="1"/>
          </p:nvPr>
        </p:nvSpPr>
        <p:spPr/>
        <p:txBody>
          <a:bodyPr>
            <a:normAutofit/>
          </a:bodyPr>
          <a:lstStyle/>
          <a:p>
            <a:r>
              <a:rPr lang="en-AU" dirty="0" smtClean="0"/>
              <a:t>What are stakeholder views on</a:t>
            </a:r>
            <a:endParaRPr lang="en-AU" dirty="0"/>
          </a:p>
          <a:p>
            <a:pPr lvl="1"/>
            <a:r>
              <a:rPr lang="en-AU" dirty="0" smtClean="0"/>
              <a:t>Who performs remote services?</a:t>
            </a:r>
          </a:p>
          <a:p>
            <a:pPr lvl="1"/>
            <a:r>
              <a:rPr lang="en-AU" dirty="0" smtClean="0"/>
              <a:t>Meter reading requirements with respect to remote disconnection?</a:t>
            </a:r>
            <a:endParaRPr lang="en-AU" dirty="0"/>
          </a:p>
          <a:p>
            <a:pPr marL="0" indent="0">
              <a:buNone/>
            </a:pPr>
            <a:endParaRPr lang="en-AU" dirty="0" smtClean="0"/>
          </a:p>
          <a:p>
            <a:endParaRPr lang="en-AU" dirty="0"/>
          </a:p>
        </p:txBody>
      </p:sp>
    </p:spTree>
    <p:extLst>
      <p:ext uri="{BB962C8B-B14F-4D97-AF65-F5344CB8AC3E}">
        <p14:creationId xmlns:p14="http://schemas.microsoft.com/office/powerpoint/2010/main" val="15233372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Reconnection, </a:t>
            </a:r>
            <a:r>
              <a:rPr lang="en-AU" dirty="0" smtClean="0"/>
              <a:t>disconnection</a:t>
            </a:r>
            <a:br>
              <a:rPr lang="en-AU" dirty="0" smtClean="0"/>
            </a:br>
            <a:r>
              <a:rPr lang="en-AU" dirty="0" smtClean="0"/>
              <a:t>NMI Status -  Context</a:t>
            </a:r>
            <a:endParaRPr lang="en-AU" dirty="0"/>
          </a:p>
        </p:txBody>
      </p:sp>
      <p:sp>
        <p:nvSpPr>
          <p:cNvPr id="3" name="Content Placeholder 2"/>
          <p:cNvSpPr>
            <a:spLocks noGrp="1"/>
          </p:cNvSpPr>
          <p:nvPr>
            <p:ph idx="1"/>
          </p:nvPr>
        </p:nvSpPr>
        <p:spPr/>
        <p:txBody>
          <a:bodyPr>
            <a:normAutofit/>
          </a:bodyPr>
          <a:lstStyle/>
          <a:p>
            <a:pPr marL="0" indent="0">
              <a:buNone/>
            </a:pPr>
            <a:r>
              <a:rPr lang="en-AU" dirty="0" smtClean="0"/>
              <a:t>As an MC’s </a:t>
            </a:r>
            <a:r>
              <a:rPr lang="en-AU" dirty="0"/>
              <a:t>appointed provider can now perform remote disconnection/reconnection, it is reasonable to consider that they should be able to update the NMI status in MSATS.  </a:t>
            </a:r>
          </a:p>
          <a:p>
            <a:r>
              <a:rPr lang="en-AU" dirty="0"/>
              <a:t>Currently only the LNSP can initiate CR505X to update the NMI status.  This will need to change to allow the appointed provider to initiate a CR505X to update the NMI status when they perform the </a:t>
            </a:r>
            <a:r>
              <a:rPr lang="en-AU" dirty="0" smtClean="0"/>
              <a:t>remote </a:t>
            </a:r>
            <a:br>
              <a:rPr lang="en-AU" dirty="0" smtClean="0"/>
            </a:br>
            <a:r>
              <a:rPr lang="en-AU" dirty="0" smtClean="0"/>
              <a:t>re-energisation / de-energisation.</a:t>
            </a:r>
            <a:endParaRPr lang="en-AU" dirty="0"/>
          </a:p>
        </p:txBody>
      </p:sp>
    </p:spTree>
    <p:extLst>
      <p:ext uri="{BB962C8B-B14F-4D97-AF65-F5344CB8AC3E}">
        <p14:creationId xmlns:p14="http://schemas.microsoft.com/office/powerpoint/2010/main" val="5450843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1080120"/>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a:t>Reconnection, disconnection</a:t>
            </a:r>
            <a:br>
              <a:rPr lang="en-AU" dirty="0"/>
            </a:br>
            <a:r>
              <a:rPr lang="en-AU" dirty="0" smtClean="0"/>
              <a:t>NMI Status - Questions</a:t>
            </a:r>
            <a:endParaRPr lang="en-AU" dirty="0"/>
          </a:p>
        </p:txBody>
      </p:sp>
      <p:sp>
        <p:nvSpPr>
          <p:cNvPr id="3" name="Content Placeholder 2"/>
          <p:cNvSpPr>
            <a:spLocks noGrp="1"/>
          </p:cNvSpPr>
          <p:nvPr>
            <p:ph idx="1"/>
          </p:nvPr>
        </p:nvSpPr>
        <p:spPr/>
        <p:txBody>
          <a:bodyPr>
            <a:normAutofit/>
          </a:bodyPr>
          <a:lstStyle/>
          <a:p>
            <a:r>
              <a:rPr lang="en-AU" dirty="0" smtClean="0"/>
              <a:t>What are stakeholder views on updating of NMI Status in MSATS?</a:t>
            </a:r>
          </a:p>
          <a:p>
            <a:pPr lvl="1"/>
            <a:endParaRPr lang="en-AU" dirty="0"/>
          </a:p>
          <a:p>
            <a:pPr marL="0" indent="0">
              <a:buNone/>
            </a:pPr>
            <a:endParaRPr lang="en-AU" dirty="0" smtClean="0"/>
          </a:p>
          <a:p>
            <a:endParaRPr lang="en-AU" dirty="0"/>
          </a:p>
        </p:txBody>
      </p:sp>
    </p:spTree>
    <p:extLst>
      <p:ext uri="{BB962C8B-B14F-4D97-AF65-F5344CB8AC3E}">
        <p14:creationId xmlns:p14="http://schemas.microsoft.com/office/powerpoint/2010/main" val="3063560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1. Type 4 Meter Identification</a:t>
            </a:r>
            <a:endParaRPr lang="en-AU" dirty="0"/>
          </a:p>
        </p:txBody>
      </p:sp>
    </p:spTree>
    <p:extLst>
      <p:ext uri="{BB962C8B-B14F-4D97-AF65-F5344CB8AC3E}">
        <p14:creationId xmlns:p14="http://schemas.microsoft.com/office/powerpoint/2010/main" val="28704308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5</a:t>
            </a:r>
            <a:r>
              <a:rPr lang="en-AU" dirty="0" smtClean="0"/>
              <a:t>. Emergency Priority Procedures</a:t>
            </a:r>
            <a:endParaRPr lang="en-AU" dirty="0"/>
          </a:p>
        </p:txBody>
      </p:sp>
    </p:spTree>
    <p:extLst>
      <p:ext uri="{BB962C8B-B14F-4D97-AF65-F5344CB8AC3E}">
        <p14:creationId xmlns:p14="http://schemas.microsoft.com/office/powerpoint/2010/main" val="13559651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5112568"/>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normAutofit/>
          </a:bodyPr>
          <a:lstStyle/>
          <a:p>
            <a:r>
              <a:rPr lang="en-AU" dirty="0" smtClean="0"/>
              <a:t>Emergency Priority Procedures</a:t>
            </a:r>
            <a:br>
              <a:rPr lang="en-AU" dirty="0" smtClean="0"/>
            </a:br>
            <a:r>
              <a:rPr lang="en-AU" dirty="0" smtClean="0"/>
              <a:t>Questions</a:t>
            </a:r>
            <a:endParaRPr lang="en-AU" dirty="0"/>
          </a:p>
        </p:txBody>
      </p:sp>
      <p:sp>
        <p:nvSpPr>
          <p:cNvPr id="3" name="Content Placeholder 2"/>
          <p:cNvSpPr>
            <a:spLocks noGrp="1"/>
          </p:cNvSpPr>
          <p:nvPr>
            <p:ph idx="1"/>
          </p:nvPr>
        </p:nvSpPr>
        <p:spPr/>
        <p:txBody>
          <a:bodyPr>
            <a:normAutofit fontScale="85000" lnSpcReduction="10000"/>
          </a:bodyPr>
          <a:lstStyle/>
          <a:p>
            <a:pPr marL="0" indent="0">
              <a:buNone/>
            </a:pPr>
            <a:r>
              <a:rPr lang="en-AU" sz="2000" dirty="0"/>
              <a:t>What could be considered as </a:t>
            </a:r>
            <a:r>
              <a:rPr lang="en-AU" sz="2000" dirty="0" smtClean="0"/>
              <a:t>the criteria for determining when an emergency condition in present for the purposes of the  Emergency Priority Procedure under clause </a:t>
            </a:r>
            <a:r>
              <a:rPr lang="en-AU" sz="2000" dirty="0"/>
              <a:t>7.8.5 of the </a:t>
            </a:r>
            <a:r>
              <a:rPr lang="en-AU" sz="2000" dirty="0" smtClean="0"/>
              <a:t>NER?</a:t>
            </a:r>
          </a:p>
          <a:p>
            <a:r>
              <a:rPr lang="en-AU" sz="2000" dirty="0"/>
              <a:t>Natural disasters (e.g. fire, flood</a:t>
            </a:r>
            <a:r>
              <a:rPr lang="en-AU" sz="2000" dirty="0" smtClean="0"/>
              <a:t>)?</a:t>
            </a:r>
          </a:p>
          <a:p>
            <a:r>
              <a:rPr lang="en-AU" sz="2000" dirty="0" smtClean="0"/>
              <a:t>The number of customers affected?</a:t>
            </a:r>
          </a:p>
          <a:p>
            <a:endParaRPr lang="en-AU" sz="2000" dirty="0" smtClean="0"/>
          </a:p>
          <a:p>
            <a:pPr marL="0" indent="0">
              <a:buNone/>
            </a:pPr>
            <a:r>
              <a:rPr lang="en-AU" sz="2000" dirty="0" smtClean="0"/>
              <a:t>How </a:t>
            </a:r>
            <a:r>
              <a:rPr lang="en-AU" sz="2000" dirty="0"/>
              <a:t>are impacted Metering Installations identified?</a:t>
            </a:r>
          </a:p>
          <a:p>
            <a:pPr marL="0" indent="0">
              <a:buNone/>
            </a:pPr>
            <a:endParaRPr lang="en-AU" sz="2000" dirty="0" smtClean="0"/>
          </a:p>
          <a:p>
            <a:pPr marL="0" indent="0">
              <a:buNone/>
            </a:pPr>
            <a:r>
              <a:rPr lang="en-AU" sz="2000" dirty="0" smtClean="0"/>
              <a:t>How is notification of beginning and end of emergency event provided?  </a:t>
            </a:r>
          </a:p>
          <a:p>
            <a:pPr marL="0" indent="0">
              <a:buNone/>
            </a:pPr>
            <a:r>
              <a:rPr lang="en-AU" sz="2000" dirty="0" smtClean="0"/>
              <a:t>And by whom?</a:t>
            </a:r>
          </a:p>
          <a:p>
            <a:pPr marL="0" indent="0">
              <a:buNone/>
            </a:pPr>
            <a:endParaRPr lang="en-AU" sz="2000" dirty="0" smtClean="0"/>
          </a:p>
          <a:p>
            <a:pPr marL="0" indent="0">
              <a:buNone/>
            </a:pPr>
            <a:r>
              <a:rPr lang="en-AU" sz="2000" dirty="0" smtClean="0"/>
              <a:t>Which services are required to assist in management of an emergency event?</a:t>
            </a:r>
          </a:p>
          <a:p>
            <a:pPr marL="0" indent="0">
              <a:buNone/>
            </a:pPr>
            <a:endParaRPr lang="en-AU" sz="2000" dirty="0" smtClean="0"/>
          </a:p>
          <a:p>
            <a:pPr marL="0" indent="0">
              <a:buNone/>
            </a:pPr>
            <a:r>
              <a:rPr lang="en-AU" sz="2000" dirty="0" smtClean="0"/>
              <a:t>Which services are to be prioritised to ensure safety and prevent congestion of request for metering services?</a:t>
            </a:r>
          </a:p>
          <a:p>
            <a:pPr marL="0" indent="0">
              <a:buNone/>
            </a:pPr>
            <a:endParaRPr lang="en-AU" sz="2000" dirty="0" smtClean="0"/>
          </a:p>
          <a:p>
            <a:pPr marL="0" indent="0">
              <a:buNone/>
            </a:pPr>
            <a:r>
              <a:rPr lang="en-AU" sz="2000" dirty="0" smtClean="0"/>
              <a:t>What is a service prioritisation request</a:t>
            </a:r>
            <a:r>
              <a:rPr lang="en-AU" sz="2000" dirty="0"/>
              <a:t>?</a:t>
            </a:r>
          </a:p>
        </p:txBody>
      </p:sp>
    </p:spTree>
    <p:extLst>
      <p:ext uri="{BB962C8B-B14F-4D97-AF65-F5344CB8AC3E}">
        <p14:creationId xmlns:p14="http://schemas.microsoft.com/office/powerpoint/2010/main" val="38798350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a:t>5</a:t>
            </a:r>
            <a:r>
              <a:rPr lang="en-AU" dirty="0" smtClean="0"/>
              <a:t>. Meter Churn</a:t>
            </a:r>
            <a:endParaRPr lang="en-AU" dirty="0"/>
          </a:p>
        </p:txBody>
      </p:sp>
    </p:spTree>
    <p:extLst>
      <p:ext uri="{BB962C8B-B14F-4D97-AF65-F5344CB8AC3E}">
        <p14:creationId xmlns:p14="http://schemas.microsoft.com/office/powerpoint/2010/main" val="19370338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Meter Churn</a:t>
            </a:r>
            <a:br>
              <a:rPr lang="en-AU" dirty="0" smtClean="0"/>
            </a:br>
            <a:r>
              <a:rPr lang="en-AU" dirty="0" smtClean="0"/>
              <a:t>Background</a:t>
            </a:r>
            <a:endParaRPr lang="en-AU" dirty="0"/>
          </a:p>
        </p:txBody>
      </p:sp>
      <p:sp>
        <p:nvSpPr>
          <p:cNvPr id="3" name="Content Placeholder 2"/>
          <p:cNvSpPr>
            <a:spLocks noGrp="1"/>
          </p:cNvSpPr>
          <p:nvPr>
            <p:ph idx="1"/>
          </p:nvPr>
        </p:nvSpPr>
        <p:spPr/>
        <p:txBody>
          <a:bodyPr>
            <a:normAutofit lnSpcReduction="10000"/>
          </a:bodyPr>
          <a:lstStyle/>
          <a:p>
            <a:pPr marL="0" indent="0">
              <a:buNone/>
            </a:pPr>
            <a:r>
              <a:rPr lang="en-AU" sz="2000" dirty="0" smtClean="0"/>
              <a:t>Today the </a:t>
            </a:r>
            <a:r>
              <a:rPr lang="en-AU" sz="2000" dirty="0"/>
              <a:t>meter churn procedures just </a:t>
            </a:r>
            <a:r>
              <a:rPr lang="en-AU" sz="2000" dirty="0" smtClean="0"/>
              <a:t>cover </a:t>
            </a:r>
            <a:r>
              <a:rPr lang="en-AU" sz="2000" dirty="0"/>
              <a:t>the FRMP.  </a:t>
            </a:r>
            <a:r>
              <a:rPr lang="en-AU" sz="2000" dirty="0" smtClean="0"/>
              <a:t>In the future the </a:t>
            </a:r>
            <a:r>
              <a:rPr lang="en-AU" sz="2000" dirty="0"/>
              <a:t>procedures must cover MC, MP and MDP and FMRP. </a:t>
            </a:r>
          </a:p>
          <a:p>
            <a:pPr marL="0" indent="0">
              <a:buNone/>
            </a:pPr>
            <a:r>
              <a:rPr lang="en-AU" sz="2000" dirty="0" smtClean="0"/>
              <a:t>Once triggered, the </a:t>
            </a:r>
            <a:r>
              <a:rPr lang="en-AU" sz="2000" dirty="0"/>
              <a:t>process for performing meter </a:t>
            </a:r>
            <a:r>
              <a:rPr lang="en-AU" sz="2000" dirty="0" smtClean="0"/>
              <a:t>churn and the contents of communications </a:t>
            </a:r>
            <a:r>
              <a:rPr lang="en-AU" sz="2000" dirty="0"/>
              <a:t>is not changed under the amended </a:t>
            </a:r>
            <a:r>
              <a:rPr lang="en-AU" sz="2000" dirty="0" smtClean="0"/>
              <a:t>NER.</a:t>
            </a:r>
            <a:endParaRPr lang="en-AU" sz="2000" dirty="0"/>
          </a:p>
          <a:p>
            <a:pPr marL="0" indent="0">
              <a:buNone/>
            </a:pPr>
            <a:r>
              <a:rPr lang="en-AU" sz="2000" dirty="0"/>
              <a:t>The process for triggering meter churn has changed, in particular in relation to the current ability for the </a:t>
            </a:r>
            <a:r>
              <a:rPr lang="en-AU" sz="2000" dirty="0" smtClean="0"/>
              <a:t>FRMP to </a:t>
            </a:r>
            <a:r>
              <a:rPr lang="en-AU" sz="2000" dirty="0"/>
              <a:t>notify the responsible person (RP) for a type 5 or 6 metering installation that it intends </a:t>
            </a:r>
            <a:r>
              <a:rPr lang="en-AU" sz="2000" dirty="0" smtClean="0"/>
              <a:t>to change the meter to a Type 1-4 and </a:t>
            </a:r>
            <a:r>
              <a:rPr lang="en-AU" sz="2000" dirty="0"/>
              <a:t>become the RP – as described under the previous NER 7.3.4.</a:t>
            </a:r>
          </a:p>
          <a:p>
            <a:pPr marL="0" indent="0">
              <a:buNone/>
            </a:pPr>
            <a:r>
              <a:rPr lang="en-AU" sz="2000" dirty="0"/>
              <a:t>Under the amended </a:t>
            </a:r>
            <a:r>
              <a:rPr lang="en-AU" sz="2000" dirty="0" smtClean="0"/>
              <a:t>NER from 1 December 2017, </a:t>
            </a:r>
            <a:r>
              <a:rPr lang="en-AU" sz="2000" dirty="0"/>
              <a:t>the Metering Coordinator </a:t>
            </a:r>
            <a:r>
              <a:rPr lang="en-AU" sz="2000" dirty="0" smtClean="0"/>
              <a:t>initiates </a:t>
            </a:r>
            <a:r>
              <a:rPr lang="en-AU" sz="2000" dirty="0"/>
              <a:t>meter </a:t>
            </a:r>
            <a:r>
              <a:rPr lang="en-AU" sz="2000" dirty="0" smtClean="0"/>
              <a:t>churn.  For example, a Metering Coordinator may do this:</a:t>
            </a:r>
            <a:endParaRPr lang="en-AU" sz="2000" dirty="0"/>
          </a:p>
          <a:p>
            <a:r>
              <a:rPr lang="en-AU" sz="2000" dirty="0"/>
              <a:t>to ensure compliance with the NER; and</a:t>
            </a:r>
          </a:p>
          <a:p>
            <a:r>
              <a:rPr lang="en-AU" sz="2000" dirty="0" smtClean="0"/>
              <a:t>to </a:t>
            </a:r>
            <a:r>
              <a:rPr lang="en-AU" sz="2000" dirty="0"/>
              <a:t>meet the requirements of contractual relationships with retailers or large customers</a:t>
            </a:r>
            <a:r>
              <a:rPr lang="en-AU" sz="2000" dirty="0" smtClean="0"/>
              <a:t>.</a:t>
            </a:r>
          </a:p>
          <a:p>
            <a:pPr marL="0" indent="0">
              <a:buNone/>
            </a:pPr>
            <a:endParaRPr lang="en-AU" sz="2000" dirty="0"/>
          </a:p>
          <a:p>
            <a:pPr marL="0" indent="0">
              <a:buNone/>
            </a:pPr>
            <a:endParaRPr lang="en-AU" sz="2000" dirty="0" smtClean="0"/>
          </a:p>
        </p:txBody>
      </p:sp>
    </p:spTree>
    <p:extLst>
      <p:ext uri="{BB962C8B-B14F-4D97-AF65-F5344CB8AC3E}">
        <p14:creationId xmlns:p14="http://schemas.microsoft.com/office/powerpoint/2010/main" val="32160885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Next Session</a:t>
            </a:r>
            <a:endParaRPr lang="en-AU" dirty="0"/>
          </a:p>
        </p:txBody>
      </p:sp>
    </p:spTree>
    <p:extLst>
      <p:ext uri="{BB962C8B-B14F-4D97-AF65-F5344CB8AC3E}">
        <p14:creationId xmlns:p14="http://schemas.microsoft.com/office/powerpoint/2010/main" val="23328340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Topics for Session 2</a:t>
            </a:r>
            <a:endParaRPr lang="en-AU" dirty="0"/>
          </a:p>
        </p:txBody>
      </p:sp>
      <p:sp>
        <p:nvSpPr>
          <p:cNvPr id="3" name="Content Placeholder 2"/>
          <p:cNvSpPr>
            <a:spLocks noGrp="1"/>
          </p:cNvSpPr>
          <p:nvPr>
            <p:ph idx="1"/>
          </p:nvPr>
        </p:nvSpPr>
        <p:spPr/>
        <p:txBody>
          <a:bodyPr/>
          <a:lstStyle/>
          <a:p>
            <a:r>
              <a:rPr lang="en-AU" dirty="0" smtClean="0"/>
              <a:t>MSATS requirements </a:t>
            </a:r>
            <a:endParaRPr lang="en-AU" dirty="0"/>
          </a:p>
          <a:p>
            <a:pPr lvl="1"/>
            <a:r>
              <a:rPr lang="en-AU" dirty="0" smtClean="0"/>
              <a:t>Case by case  review of objection codes</a:t>
            </a:r>
          </a:p>
          <a:p>
            <a:pPr lvl="2"/>
            <a:r>
              <a:rPr lang="en-AU" dirty="0" smtClean="0"/>
              <a:t>Still relevant today (and after NER changes)?</a:t>
            </a:r>
          </a:p>
          <a:p>
            <a:pPr lvl="2"/>
            <a:r>
              <a:rPr lang="en-AU" dirty="0" smtClean="0"/>
              <a:t>Correctly defined?</a:t>
            </a:r>
          </a:p>
          <a:p>
            <a:pPr lvl="2"/>
            <a:r>
              <a:rPr lang="en-AU" dirty="0" smtClean="0"/>
              <a:t>Appropriate objection period?</a:t>
            </a:r>
          </a:p>
          <a:p>
            <a:pPr lvl="2"/>
            <a:r>
              <a:rPr lang="en-AU" dirty="0" smtClean="0"/>
              <a:t>Need for new codes?</a:t>
            </a:r>
            <a:endParaRPr lang="en-AU" dirty="0"/>
          </a:p>
          <a:p>
            <a:r>
              <a:rPr lang="en-AU" dirty="0"/>
              <a:t>B2B requirements</a:t>
            </a:r>
          </a:p>
          <a:p>
            <a:pPr lvl="1"/>
            <a:r>
              <a:rPr lang="en-AU" dirty="0" smtClean="0"/>
              <a:t>Life support</a:t>
            </a:r>
          </a:p>
          <a:p>
            <a:pPr lvl="1"/>
            <a:r>
              <a:rPr lang="en-AU" dirty="0" smtClean="0"/>
              <a:t>Retailer planned interruption</a:t>
            </a:r>
          </a:p>
          <a:p>
            <a:pPr marL="363538" lvl="1" indent="-363538">
              <a:buFont typeface="Arial" pitchFamily="34" charset="0"/>
              <a:buChar char="•"/>
            </a:pPr>
            <a:r>
              <a:rPr lang="en-AU" sz="2400" dirty="0"/>
              <a:t>ROLR requirements</a:t>
            </a:r>
          </a:p>
          <a:p>
            <a:pPr lvl="1"/>
            <a:r>
              <a:rPr lang="en-AU" dirty="0" smtClean="0"/>
              <a:t>MC appointment</a:t>
            </a:r>
            <a:endParaRPr lang="en-AU" dirty="0"/>
          </a:p>
        </p:txBody>
      </p:sp>
    </p:spTree>
    <p:extLst>
      <p:ext uri="{BB962C8B-B14F-4D97-AF65-F5344CB8AC3E}">
        <p14:creationId xmlns:p14="http://schemas.microsoft.com/office/powerpoint/2010/main" val="10677220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Type 4 – Meter Identification Background</a:t>
            </a:r>
            <a:endParaRPr lang="en-AU" dirty="0"/>
          </a:p>
        </p:txBody>
      </p:sp>
      <p:sp>
        <p:nvSpPr>
          <p:cNvPr id="3" name="Content Placeholder 2"/>
          <p:cNvSpPr>
            <a:spLocks noGrp="1"/>
          </p:cNvSpPr>
          <p:nvPr>
            <p:ph idx="1"/>
          </p:nvPr>
        </p:nvSpPr>
        <p:spPr/>
        <p:txBody>
          <a:bodyPr>
            <a:noAutofit/>
          </a:bodyPr>
          <a:lstStyle/>
          <a:p>
            <a:pPr marL="0" indent="0">
              <a:buNone/>
            </a:pPr>
            <a:r>
              <a:rPr lang="en-AU" sz="1400" dirty="0"/>
              <a:t>Under the NER </a:t>
            </a:r>
            <a:r>
              <a:rPr lang="en-AU" sz="1400" dirty="0" smtClean="0"/>
              <a:t>from 1 December 2017, a </a:t>
            </a:r>
            <a:r>
              <a:rPr lang="en-AU" sz="1400" dirty="0"/>
              <a:t>Type 4 metering installation </a:t>
            </a:r>
            <a:r>
              <a:rPr lang="en-AU" sz="1400" dirty="0" smtClean="0"/>
              <a:t>will be </a:t>
            </a:r>
            <a:r>
              <a:rPr lang="en-AU" sz="1400" dirty="0"/>
              <a:t>one </a:t>
            </a:r>
            <a:r>
              <a:rPr lang="en-AU" sz="1400" dirty="0" smtClean="0"/>
              <a:t>of the following:</a:t>
            </a:r>
          </a:p>
          <a:p>
            <a:pPr marL="0" indent="0">
              <a:buNone/>
            </a:pPr>
            <a:endParaRPr lang="en-AU" sz="1400" dirty="0"/>
          </a:p>
          <a:p>
            <a:r>
              <a:rPr lang="en-AU" sz="1400" dirty="0"/>
              <a:t>“EXISTING” Type 4 metering </a:t>
            </a:r>
            <a:r>
              <a:rPr lang="en-AU" sz="1400" dirty="0" smtClean="0"/>
              <a:t>installation</a:t>
            </a:r>
            <a:br>
              <a:rPr lang="en-AU" sz="1400" dirty="0" smtClean="0"/>
            </a:br>
            <a:r>
              <a:rPr lang="en-AU" sz="1400" dirty="0" smtClean="0"/>
              <a:t>(installed before or after 1 Dec 2017 for large </a:t>
            </a:r>
            <a:r>
              <a:rPr lang="en-AU" sz="1400" dirty="0"/>
              <a:t>customers), </a:t>
            </a:r>
            <a:endParaRPr lang="en-AU" sz="1400" dirty="0" smtClean="0"/>
          </a:p>
          <a:p>
            <a:endParaRPr lang="en-AU" sz="1400" dirty="0"/>
          </a:p>
          <a:p>
            <a:r>
              <a:rPr lang="en-AU" sz="1400" dirty="0"/>
              <a:t>“LEGACY” Type 4 metering installation </a:t>
            </a:r>
            <a:r>
              <a:rPr lang="en-AU" sz="1400" dirty="0" smtClean="0"/>
              <a:t/>
            </a:r>
            <a:br>
              <a:rPr lang="en-AU" sz="1400" dirty="0" smtClean="0"/>
            </a:br>
            <a:r>
              <a:rPr lang="en-AU" sz="1400" dirty="0" smtClean="0"/>
              <a:t>(</a:t>
            </a:r>
            <a:r>
              <a:rPr lang="en-AU" sz="1400" dirty="0"/>
              <a:t>installed prior to 1 Dec 2017 for a small customer), or</a:t>
            </a:r>
          </a:p>
          <a:p>
            <a:endParaRPr lang="en-AU" sz="1400" dirty="0" smtClean="0"/>
          </a:p>
          <a:p>
            <a:r>
              <a:rPr lang="en-AU" sz="1400" dirty="0" smtClean="0"/>
              <a:t>“</a:t>
            </a:r>
            <a:r>
              <a:rPr lang="en-AU" sz="1400" dirty="0"/>
              <a:t>ADVANCED</a:t>
            </a:r>
            <a:r>
              <a:rPr lang="en-AU" sz="1400" dirty="0" smtClean="0"/>
              <a:t>” Type 4 </a:t>
            </a:r>
            <a:r>
              <a:rPr lang="en-AU" sz="1400" dirty="0"/>
              <a:t>metering installation </a:t>
            </a:r>
            <a:r>
              <a:rPr lang="en-AU" sz="1400" dirty="0" smtClean="0"/>
              <a:t>that meets minimum services specification </a:t>
            </a:r>
            <a:br>
              <a:rPr lang="en-AU" sz="1400" dirty="0" smtClean="0"/>
            </a:br>
            <a:r>
              <a:rPr lang="en-AU" sz="1400" dirty="0" smtClean="0"/>
              <a:t>(installed after 1 </a:t>
            </a:r>
            <a:r>
              <a:rPr lang="en-AU" sz="1400" dirty="0"/>
              <a:t>Dec </a:t>
            </a:r>
            <a:r>
              <a:rPr lang="en-AU" sz="1400" dirty="0" smtClean="0"/>
              <a:t>2017 for a small customer).</a:t>
            </a:r>
          </a:p>
          <a:p>
            <a:pPr lvl="2"/>
            <a:endParaRPr lang="en-AU" sz="1000" dirty="0" smtClean="0"/>
          </a:p>
          <a:p>
            <a:pPr marL="0" indent="0">
              <a:buNone/>
            </a:pPr>
            <a:r>
              <a:rPr lang="en-AU" sz="1400" dirty="0" smtClean="0"/>
              <a:t>A </a:t>
            </a:r>
            <a:r>
              <a:rPr lang="en-AU" sz="1400" dirty="0"/>
              <a:t>Type 4A meter (defined under rule 7.8.4) </a:t>
            </a:r>
            <a:r>
              <a:rPr lang="en-AU" sz="1400" dirty="0" smtClean="0"/>
              <a:t>is </a:t>
            </a:r>
            <a:r>
              <a:rPr lang="en-AU" sz="1400" dirty="0"/>
              <a:t>a manually read variant of a Type 4 </a:t>
            </a:r>
            <a:r>
              <a:rPr lang="en-AU" sz="1400" dirty="0" smtClean="0"/>
              <a:t>meter.  A Type 4A meter can only be installed where:</a:t>
            </a:r>
          </a:p>
          <a:p>
            <a:r>
              <a:rPr lang="en-AU" sz="1400" dirty="0" smtClean="0"/>
              <a:t>AEMO </a:t>
            </a:r>
            <a:r>
              <a:rPr lang="en-AU" sz="1400" dirty="0"/>
              <a:t>exempts the Metering Coordinator from complying with the requirement to install a Type 4 meter (clause 7.8.3(a)) where the Metering Coordinator demonstrates to AEMO's reasonable satisfaction that there is no existing telecommunications network which enables remote access to the metering installation at that connection </a:t>
            </a:r>
            <a:r>
              <a:rPr lang="en-AU" sz="1400" dirty="0" smtClean="0"/>
              <a:t>point; or</a:t>
            </a:r>
          </a:p>
          <a:p>
            <a:r>
              <a:rPr lang="en-AU" sz="1400" dirty="0" smtClean="0"/>
              <a:t>where, in the Metering Coordinator’s reasonable opinion, the small customer has communicated its refusal to the installation or proposed installation of a type 4 metering installation.</a:t>
            </a:r>
          </a:p>
          <a:p>
            <a:pPr lvl="3"/>
            <a:endParaRPr lang="en-AU" sz="800" dirty="0" smtClean="0"/>
          </a:p>
          <a:p>
            <a:pPr marL="1249362" lvl="4" indent="0">
              <a:buNone/>
            </a:pPr>
            <a:endParaRPr lang="en-AU" sz="600" dirty="0" smtClean="0"/>
          </a:p>
        </p:txBody>
      </p:sp>
    </p:spTree>
    <p:extLst>
      <p:ext uri="{BB962C8B-B14F-4D97-AF65-F5344CB8AC3E}">
        <p14:creationId xmlns:p14="http://schemas.microsoft.com/office/powerpoint/2010/main" val="11031208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Type 4 – Meter Identification Background 2</a:t>
            </a:r>
            <a:endParaRPr lang="en-AU" dirty="0"/>
          </a:p>
        </p:txBody>
      </p:sp>
      <p:sp>
        <p:nvSpPr>
          <p:cNvPr id="4" name="Rectangle 3"/>
          <p:cNvSpPr/>
          <p:nvPr/>
        </p:nvSpPr>
        <p:spPr>
          <a:xfrm>
            <a:off x="423472" y="2564904"/>
            <a:ext cx="8147248" cy="1296144"/>
          </a:xfrm>
          <a:prstGeom prst="rect">
            <a:avLst/>
          </a:prstGeom>
          <a:solidFill>
            <a:schemeClr val="tx2">
              <a:lumMod val="20000"/>
              <a:lumOff val="8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3" name="Content Placeholder 2"/>
          <p:cNvSpPr>
            <a:spLocks noGrp="1"/>
          </p:cNvSpPr>
          <p:nvPr>
            <p:ph idx="1"/>
          </p:nvPr>
        </p:nvSpPr>
        <p:spPr/>
        <p:txBody>
          <a:bodyPr>
            <a:noAutofit/>
          </a:bodyPr>
          <a:lstStyle/>
          <a:p>
            <a:pPr lvl="3"/>
            <a:endParaRPr lang="en-AU" sz="800" dirty="0" smtClean="0"/>
          </a:p>
          <a:p>
            <a:pPr marL="0" indent="0">
              <a:buNone/>
            </a:pPr>
            <a:r>
              <a:rPr lang="en-AU" sz="1400" dirty="0"/>
              <a:t>Comments made to the AEMC included suggestions that ADVANCED meters should be identified under a specific Type of meter rather than including them under the Type 4 banner, however the AEMC did not </a:t>
            </a:r>
            <a:r>
              <a:rPr lang="en-AU" sz="1400" dirty="0" smtClean="0"/>
              <a:t>agree. </a:t>
            </a:r>
          </a:p>
          <a:p>
            <a:pPr marL="0" indent="0">
              <a:buNone/>
            </a:pPr>
            <a:endParaRPr lang="en-AU" sz="1400" dirty="0" smtClean="0"/>
          </a:p>
          <a:p>
            <a:pPr marL="349250" lvl="1" indent="0">
              <a:buNone/>
            </a:pPr>
            <a:endParaRPr lang="en-AU" sz="800" dirty="0"/>
          </a:p>
          <a:p>
            <a:pPr marL="0" indent="0">
              <a:buNone/>
            </a:pPr>
            <a:r>
              <a:rPr lang="en-AU" sz="1400" dirty="0" smtClean="0"/>
              <a:t>The </a:t>
            </a:r>
            <a:r>
              <a:rPr lang="en-AU" sz="1400" dirty="0"/>
              <a:t>Rule Determination (RD) page 328 states, </a:t>
            </a:r>
            <a:endParaRPr lang="en-AU" sz="1400" dirty="0" smtClean="0"/>
          </a:p>
          <a:p>
            <a:pPr marL="0" indent="0">
              <a:buNone/>
            </a:pPr>
            <a:r>
              <a:rPr lang="en-AU" sz="1400" dirty="0" smtClean="0"/>
              <a:t>“</a:t>
            </a:r>
            <a:r>
              <a:rPr lang="en-AU" sz="1400" i="1" dirty="0"/>
              <a:t>The Commission does not consider it necessary to include a new meter type in the NER for small customer metering installations. MSATS is sufficiently flexible and can be used to provide information to participants on the services that are available from a particular metering installation without the need to create new meter types in the NER</a:t>
            </a:r>
            <a:r>
              <a:rPr lang="en-AU" sz="1400" dirty="0"/>
              <a:t>.”</a:t>
            </a:r>
          </a:p>
          <a:p>
            <a:pPr marL="1249362" lvl="4" indent="0">
              <a:buNone/>
            </a:pPr>
            <a:endParaRPr lang="en-AU" sz="600" dirty="0" smtClean="0"/>
          </a:p>
          <a:p>
            <a:pPr marL="0" indent="0">
              <a:buNone/>
            </a:pPr>
            <a:endParaRPr lang="en-AU" sz="1400" b="1" dirty="0" smtClean="0"/>
          </a:p>
          <a:p>
            <a:pPr marL="0" indent="0">
              <a:buNone/>
            </a:pPr>
            <a:r>
              <a:rPr lang="en-AU" sz="1400" b="1" dirty="0" smtClean="0"/>
              <a:t>Hence </a:t>
            </a:r>
            <a:r>
              <a:rPr lang="en-AU" sz="1400" b="1" dirty="0"/>
              <a:t>rules will identify just a Type 4 and Type 4A meter and if any further differentiation is necessary, it will need to be considered in AEMO procedures (and systems</a:t>
            </a:r>
            <a:r>
              <a:rPr lang="en-AU" sz="1400" b="1" dirty="0" smtClean="0"/>
              <a:t>).</a:t>
            </a:r>
            <a:endParaRPr lang="en-AU" sz="1400" b="1" dirty="0"/>
          </a:p>
        </p:txBody>
      </p:sp>
    </p:spTree>
    <p:extLst>
      <p:ext uri="{BB962C8B-B14F-4D97-AF65-F5344CB8AC3E}">
        <p14:creationId xmlns:p14="http://schemas.microsoft.com/office/powerpoint/2010/main" val="3939985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Type 4 – Meter Identification </a:t>
            </a:r>
            <a:r>
              <a:rPr lang="en-AU" dirty="0" smtClean="0"/>
              <a:t>Context 1</a:t>
            </a:r>
            <a:endParaRPr lang="en-AU" dirty="0"/>
          </a:p>
        </p:txBody>
      </p:sp>
      <p:sp>
        <p:nvSpPr>
          <p:cNvPr id="3" name="Content Placeholder 2"/>
          <p:cNvSpPr>
            <a:spLocks noGrp="1"/>
          </p:cNvSpPr>
          <p:nvPr>
            <p:ph idx="1"/>
          </p:nvPr>
        </p:nvSpPr>
        <p:spPr/>
        <p:txBody>
          <a:bodyPr>
            <a:normAutofit/>
          </a:bodyPr>
          <a:lstStyle/>
          <a:p>
            <a:pPr marL="0" indent="0">
              <a:buNone/>
            </a:pPr>
            <a:r>
              <a:rPr lang="en-AU" sz="1400" dirty="0"/>
              <a:t>ADVANCED metering </a:t>
            </a:r>
            <a:r>
              <a:rPr lang="en-AU" sz="1400" dirty="0" smtClean="0"/>
              <a:t>installations for small customers installed after 1 Dec 2017 must </a:t>
            </a:r>
            <a:r>
              <a:rPr lang="en-AU" sz="1400" dirty="0"/>
              <a:t>be capable of supporting the requirements of the minimum services specification (MSS), but EXISTING metering installations need not be capable. </a:t>
            </a:r>
            <a:endParaRPr lang="en-AU" sz="1400" dirty="0" smtClean="0"/>
          </a:p>
          <a:p>
            <a:pPr marL="0" indent="0">
              <a:buNone/>
            </a:pPr>
            <a:endParaRPr lang="en-AU" sz="1400" dirty="0"/>
          </a:p>
          <a:p>
            <a:r>
              <a:rPr lang="en-AU" sz="1400" dirty="0"/>
              <a:t>Comparing the </a:t>
            </a:r>
            <a:r>
              <a:rPr lang="en-AU" sz="1400" dirty="0" smtClean="0"/>
              <a:t>new MSS </a:t>
            </a:r>
            <a:r>
              <a:rPr lang="en-AU" sz="1400" dirty="0"/>
              <a:t>requirements (Table S7.5.1.1) for ADVANCED metering installations with the </a:t>
            </a:r>
            <a:r>
              <a:rPr lang="en-AU" sz="1400" dirty="0" smtClean="0"/>
              <a:t>current metering </a:t>
            </a:r>
            <a:r>
              <a:rPr lang="en-AU" sz="1400" dirty="0"/>
              <a:t>installation components (</a:t>
            </a:r>
            <a:r>
              <a:rPr lang="en-AU" sz="1400" dirty="0" smtClean="0"/>
              <a:t>7.8.2(a)) </a:t>
            </a:r>
            <a:r>
              <a:rPr lang="en-AU" sz="1400" dirty="0"/>
              <a:t>confirms that an EXISTING metering installation that meets all the mandatory requirements of clause 7.8.2(a) does not need to support all requirements of the MSS.  </a:t>
            </a:r>
          </a:p>
          <a:p>
            <a:r>
              <a:rPr lang="en-AU" sz="1400" dirty="0"/>
              <a:t>EXISTING metering installations do not need to be capable of reactive energy measurement, provision of accumulated metering data at the start and end of a specified period and provision of voltage, current, power and frequency measurement (it is likely that most EXISTING metering installations will have this capability).  </a:t>
            </a:r>
          </a:p>
          <a:p>
            <a:r>
              <a:rPr lang="en-AU" sz="1400" dirty="0"/>
              <a:t>Thus it could be argued that the ADVANCED metering installation is the more feature rich.</a:t>
            </a:r>
          </a:p>
          <a:p>
            <a:pPr marL="0" indent="0">
              <a:buNone/>
            </a:pPr>
            <a:endParaRPr lang="en-AU" sz="1400" dirty="0" smtClean="0"/>
          </a:p>
          <a:p>
            <a:pPr marL="0" indent="0">
              <a:buNone/>
            </a:pPr>
            <a:r>
              <a:rPr lang="en-AU" sz="1400" dirty="0"/>
              <a:t>A LEGACY metering installation, although provided at a small customer metering installation</a:t>
            </a:r>
            <a:r>
              <a:rPr lang="en-AU" sz="1400" dirty="0" smtClean="0"/>
              <a:t>, does not have to and </a:t>
            </a:r>
            <a:r>
              <a:rPr lang="en-AU" sz="1400" dirty="0"/>
              <a:t>will not necessarily be capable of supporting the minimum services specification. </a:t>
            </a:r>
            <a:endParaRPr lang="en-AU" sz="1400" dirty="0" smtClean="0"/>
          </a:p>
          <a:p>
            <a:endParaRPr lang="en-AU" sz="1600" dirty="0"/>
          </a:p>
        </p:txBody>
      </p:sp>
    </p:spTree>
    <p:extLst>
      <p:ext uri="{BB962C8B-B14F-4D97-AF65-F5344CB8AC3E}">
        <p14:creationId xmlns:p14="http://schemas.microsoft.com/office/powerpoint/2010/main" val="39992420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Type 4 – Meter Identification </a:t>
            </a:r>
            <a:r>
              <a:rPr lang="en-AU" dirty="0" smtClean="0"/>
              <a:t>Context 2</a:t>
            </a:r>
            <a:endParaRPr lang="en-AU" dirty="0"/>
          </a:p>
        </p:txBody>
      </p:sp>
      <p:sp>
        <p:nvSpPr>
          <p:cNvPr id="3" name="Content Placeholder 2"/>
          <p:cNvSpPr>
            <a:spLocks noGrp="1"/>
          </p:cNvSpPr>
          <p:nvPr>
            <p:ph idx="1"/>
          </p:nvPr>
        </p:nvSpPr>
        <p:spPr/>
        <p:txBody>
          <a:bodyPr>
            <a:noAutofit/>
          </a:bodyPr>
          <a:lstStyle/>
          <a:p>
            <a:pPr marL="0" indent="0">
              <a:buNone/>
            </a:pPr>
            <a:r>
              <a:rPr lang="en-AU" sz="2000" dirty="0"/>
              <a:t>It is reasonable to consider that these metering installations should be independently identifiable, for reasons including:</a:t>
            </a:r>
          </a:p>
          <a:p>
            <a:r>
              <a:rPr lang="en-AU" sz="2000" dirty="0"/>
              <a:t>Customer transfers</a:t>
            </a:r>
          </a:p>
          <a:p>
            <a:r>
              <a:rPr lang="en-AU" sz="2000" dirty="0"/>
              <a:t>Appointment of Metering Coordinators</a:t>
            </a:r>
          </a:p>
          <a:p>
            <a:r>
              <a:rPr lang="en-AU" sz="2000" dirty="0"/>
              <a:t>Appointment of providers</a:t>
            </a:r>
          </a:p>
          <a:p>
            <a:r>
              <a:rPr lang="en-AU" sz="2000" dirty="0"/>
              <a:t>Compliance management</a:t>
            </a:r>
          </a:p>
          <a:p>
            <a:r>
              <a:rPr lang="en-AU" sz="2000" dirty="0"/>
              <a:t>Accreditation </a:t>
            </a:r>
          </a:p>
          <a:p>
            <a:pPr marL="0" indent="0">
              <a:buNone/>
            </a:pPr>
            <a:endParaRPr lang="en-AU" sz="2000" dirty="0" smtClean="0"/>
          </a:p>
          <a:p>
            <a:pPr marL="0" indent="0">
              <a:buNone/>
            </a:pPr>
            <a:r>
              <a:rPr lang="en-AU" sz="2000" dirty="0"/>
              <a:t>Type 5 metering installations are likely to share the same validation and substitution requirements, etc. as Type 4A meters. </a:t>
            </a:r>
            <a:endParaRPr lang="en-AU" sz="2000" dirty="0" smtClean="0"/>
          </a:p>
          <a:p>
            <a:r>
              <a:rPr lang="en-AU" sz="2000" dirty="0"/>
              <a:t>The Type 4A arrangement is a temporary </a:t>
            </a:r>
            <a:r>
              <a:rPr lang="en-AU" sz="2000" dirty="0" smtClean="0"/>
              <a:t>arrangement whereas </a:t>
            </a:r>
            <a:r>
              <a:rPr lang="en-AU" sz="2000" dirty="0"/>
              <a:t>Type 5 is a permanent arrangement therefore is appears reasonable that Type 4A and Type 5 would be independently identifiable.</a:t>
            </a:r>
          </a:p>
          <a:p>
            <a:pPr marL="0" indent="0">
              <a:buNone/>
            </a:pPr>
            <a:endParaRPr lang="en-AU" sz="2000" dirty="0"/>
          </a:p>
        </p:txBody>
      </p:sp>
    </p:spTree>
    <p:extLst>
      <p:ext uri="{BB962C8B-B14F-4D97-AF65-F5344CB8AC3E}">
        <p14:creationId xmlns:p14="http://schemas.microsoft.com/office/powerpoint/2010/main" val="1924982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Type 4 – Meter Identification </a:t>
            </a:r>
            <a:r>
              <a:rPr lang="en-AU" dirty="0" smtClean="0"/>
              <a:t>Context 3</a:t>
            </a:r>
            <a:endParaRPr lang="en-AU" dirty="0"/>
          </a:p>
        </p:txBody>
      </p:sp>
      <p:sp>
        <p:nvSpPr>
          <p:cNvPr id="3" name="Content Placeholder 2"/>
          <p:cNvSpPr>
            <a:spLocks noGrp="1"/>
          </p:cNvSpPr>
          <p:nvPr>
            <p:ph idx="1"/>
          </p:nvPr>
        </p:nvSpPr>
        <p:spPr/>
        <p:txBody>
          <a:bodyPr>
            <a:noAutofit/>
          </a:bodyPr>
          <a:lstStyle/>
          <a:p>
            <a:pPr marL="0" indent="0">
              <a:buNone/>
            </a:pPr>
            <a:r>
              <a:rPr lang="en-AU" sz="1600" dirty="0"/>
              <a:t>The creation of a code or codes within MSATS could indicate the nature of the metering installation under the Type 4 banner.  This could be achieved by:</a:t>
            </a:r>
          </a:p>
          <a:p>
            <a:r>
              <a:rPr lang="en-AU" sz="1600" dirty="0"/>
              <a:t>Using different Metering Installation Type Codes for small and large Type 4 customers (e.g. 4S, 4L), retaining all LEGACY metering installations under the existing Type 4 code until such time as those metering installations are altered.  </a:t>
            </a:r>
          </a:p>
          <a:p>
            <a:r>
              <a:rPr lang="en-AU" sz="1600" dirty="0"/>
              <a:t>Do not alter the Type Code (i.e. continue to identify as Type 4 only) and use two new COMMS </a:t>
            </a:r>
            <a:r>
              <a:rPr lang="en-AU" sz="1600" dirty="0" smtClean="0"/>
              <a:t>fields – </a:t>
            </a:r>
            <a:r>
              <a:rPr lang="en-AU" sz="1600" dirty="0"/>
              <a:t>e.g. 4S, 4L  – to indicate the nature of the metering set </a:t>
            </a:r>
            <a:r>
              <a:rPr lang="en-AU" sz="1600" dirty="0" smtClean="0"/>
              <a:t>up*.  </a:t>
            </a:r>
            <a:r>
              <a:rPr lang="en-AU" sz="1600" dirty="0"/>
              <a:t>The procedures could make these </a:t>
            </a:r>
            <a:r>
              <a:rPr lang="en-AU" sz="1600" dirty="0" smtClean="0"/>
              <a:t>codes compulsory</a:t>
            </a:r>
            <a:r>
              <a:rPr lang="en-AU" sz="1600" dirty="0"/>
              <a:t>.</a:t>
            </a:r>
          </a:p>
          <a:p>
            <a:pPr marL="0" indent="0">
              <a:buNone/>
            </a:pPr>
            <a:endParaRPr lang="en-AU" sz="1600" dirty="0" smtClean="0"/>
          </a:p>
          <a:p>
            <a:pPr marL="0" indent="0">
              <a:buNone/>
            </a:pPr>
            <a:r>
              <a:rPr lang="en-AU" sz="1600" dirty="0"/>
              <a:t>Type 4A meters could be identified as Type 4 but with the COMMS field indicating a manually read advanced meter.  E.g. “MRAM”, “MRAM4A” or “4SMRAM”.   Once the  meter becomes compliant with the requirements of Type 4, only the COMMS field would change, reflecting the actual change.  Alternatively an explicit Metering Installation Type Code of Type 4A could be used. </a:t>
            </a:r>
            <a:endParaRPr lang="en-AU" sz="1600" dirty="0" smtClean="0"/>
          </a:p>
          <a:p>
            <a:r>
              <a:rPr lang="en-AU" sz="1600" dirty="0"/>
              <a:t>Both the Metering Installation Type Code and the COMMS field in MSATS support 8 characters including numbers, giving options for adding new </a:t>
            </a:r>
            <a:r>
              <a:rPr lang="en-AU" sz="1600" dirty="0" smtClean="0"/>
              <a:t>codes as indicated.</a:t>
            </a:r>
          </a:p>
          <a:p>
            <a:endParaRPr lang="en-AU" sz="1600" dirty="0"/>
          </a:p>
          <a:p>
            <a:endParaRPr lang="en-AU" sz="1600" dirty="0" smtClean="0"/>
          </a:p>
          <a:p>
            <a:pPr marL="0" indent="0">
              <a:buNone/>
            </a:pPr>
            <a:r>
              <a:rPr lang="en-AU" sz="1600" dirty="0" smtClean="0"/>
              <a:t>* e.g. </a:t>
            </a:r>
            <a:r>
              <a:rPr lang="en-AU" sz="1600" dirty="0"/>
              <a:t>in </a:t>
            </a:r>
            <a:r>
              <a:rPr lang="en-AU" sz="1600" dirty="0" smtClean="0"/>
              <a:t>the Meter </a:t>
            </a:r>
            <a:r>
              <a:rPr lang="en-AU" sz="1600" dirty="0"/>
              <a:t>Install Code on the Meter Register (Meter) table</a:t>
            </a:r>
          </a:p>
        </p:txBody>
      </p:sp>
    </p:spTree>
    <p:extLst>
      <p:ext uri="{BB962C8B-B14F-4D97-AF65-F5344CB8AC3E}">
        <p14:creationId xmlns:p14="http://schemas.microsoft.com/office/powerpoint/2010/main" val="26268074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268760"/>
            <a:ext cx="8147248" cy="3312368"/>
          </a:xfrm>
          <a:prstGeom prst="rect">
            <a:avLst/>
          </a:prstGeom>
          <a:solidFill>
            <a:schemeClr val="accent6">
              <a:lumMod val="40000"/>
              <a:lumOff val="6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p>
            <a:r>
              <a:rPr lang="en-AU" dirty="0"/>
              <a:t>Type 4 – Meter Identification Questions</a:t>
            </a:r>
          </a:p>
        </p:txBody>
      </p:sp>
      <p:sp>
        <p:nvSpPr>
          <p:cNvPr id="3" name="Content Placeholder 2"/>
          <p:cNvSpPr>
            <a:spLocks noGrp="1"/>
          </p:cNvSpPr>
          <p:nvPr>
            <p:ph idx="1"/>
          </p:nvPr>
        </p:nvSpPr>
        <p:spPr/>
        <p:txBody>
          <a:bodyPr>
            <a:normAutofit/>
          </a:bodyPr>
          <a:lstStyle/>
          <a:p>
            <a:r>
              <a:rPr lang="en-AU" dirty="0"/>
              <a:t>How to identify Type 4 meters?</a:t>
            </a:r>
          </a:p>
          <a:p>
            <a:pPr lvl="1"/>
            <a:r>
              <a:rPr lang="en-AU" dirty="0"/>
              <a:t>Option 1: Introduce new Metering Installation Type Codes in MSATS to distinguish between the variations of Type 4 and Type 4A meters.</a:t>
            </a:r>
          </a:p>
          <a:p>
            <a:pPr lvl="1"/>
            <a:r>
              <a:rPr lang="en-AU" dirty="0"/>
              <a:t>Option 2: Introduce new COMMS field options and require in the procedures that these be used to uniquely identify the nature of the Type 4 metering installation.</a:t>
            </a:r>
          </a:p>
          <a:p>
            <a:pPr lvl="1"/>
            <a:r>
              <a:rPr lang="en-AU" dirty="0"/>
              <a:t>Other options?</a:t>
            </a:r>
          </a:p>
          <a:p>
            <a:endParaRPr lang="en-AU" dirty="0"/>
          </a:p>
          <a:p>
            <a:pPr marL="0" indent="0">
              <a:buNone/>
            </a:pPr>
            <a:r>
              <a:rPr lang="en-AU" sz="2000" b="1" dirty="0"/>
              <a:t>AEMO recommendation - utilise the Metering Installation Type Codes as this field exists, must be populated, and the change only requires an amended range of meter </a:t>
            </a:r>
            <a:r>
              <a:rPr lang="en-AU" sz="2000" b="1" dirty="0" smtClean="0"/>
              <a:t>codes.</a:t>
            </a:r>
            <a:endParaRPr lang="en-AU" sz="2000" b="1" dirty="0"/>
          </a:p>
          <a:p>
            <a:endParaRPr lang="en-AU" dirty="0"/>
          </a:p>
        </p:txBody>
      </p:sp>
    </p:spTree>
    <p:extLst>
      <p:ext uri="{BB962C8B-B14F-4D97-AF65-F5344CB8AC3E}">
        <p14:creationId xmlns:p14="http://schemas.microsoft.com/office/powerpoint/2010/main" val="16754173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EMO09">
  <a:themeElements>
    <a:clrScheme name="AEMO09">
      <a:dk1>
        <a:srgbClr val="1E4164"/>
      </a:dk1>
      <a:lt1>
        <a:srgbClr val="FFFFFF"/>
      </a:lt1>
      <a:dk2>
        <a:srgbClr val="F37421"/>
      </a:dk2>
      <a:lt2>
        <a:srgbClr val="C41230"/>
      </a:lt2>
      <a:accent1>
        <a:srgbClr val="FFC222"/>
      </a:accent1>
      <a:accent2>
        <a:srgbClr val="948671"/>
      </a:accent2>
      <a:accent3>
        <a:srgbClr val="FFFFFF"/>
      </a:accent3>
      <a:accent4>
        <a:srgbClr val="1E4164"/>
      </a:accent4>
      <a:accent5>
        <a:srgbClr val="A9C399"/>
      </a:accent5>
      <a:accent6>
        <a:srgbClr val="CB7E80"/>
      </a:accent6>
      <a:hlink>
        <a:srgbClr val="F37421"/>
      </a:hlink>
      <a:folHlink>
        <a:srgbClr val="C4123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a14523ce-dede-483e-883a-2d83261080bd">PROJECT-352-3678</_dlc_DocId>
    <TaxCatchAll xmlns="a14523ce-dede-483e-883a-2d83261080bd">
      <Value>1</Value>
      <Value>9</Value>
    </TaxCatchAll>
    <AEMODocumentTypeTaxHTField0 xmlns="a14523ce-dede-483e-883a-2d83261080bd">
      <Terms xmlns="http://schemas.microsoft.com/office/infopath/2007/PartnerControls">
        <TermInfo xmlns="http://schemas.microsoft.com/office/infopath/2007/PartnerControls">
          <TermName xmlns="http://schemas.microsoft.com/office/infopath/2007/PartnerControls">Operational Record</TermName>
          <TermId xmlns="http://schemas.microsoft.com/office/infopath/2007/PartnerControls">859762f2-4462-42eb-9744-c955c7e2c540</TermId>
        </TermInfo>
      </Terms>
    </AEMODocumentTypeTaxHTField0>
    <_dlc_DocIdUrl xmlns="a14523ce-dede-483e-883a-2d83261080bd">
      <Url>http://sharedocs/projects/pocprogram/_layouts/15/DocIdRedir.aspx?ID=PROJECT-352-3678</Url>
      <Description>PROJECT-352-3678</Description>
    </_dlc_DocIdUrl>
    <AEMOCustodian xmlns="a14523ce-dede-483e-883a-2d83261080bd">
      <UserInfo>
        <DisplayName/>
        <AccountId xsi:nil="true"/>
        <AccountType/>
      </UserInfo>
    </AEMOCustodian>
    <ArchiveDocument xmlns="a14523ce-dede-483e-883a-2d83261080bd">false</ArchiveDocument>
    <AEMOKeywordsTaxHTField0 xmlns="a14523ce-dede-483e-883a-2d83261080bd">
      <Terms xmlns="http://schemas.microsoft.com/office/infopath/2007/PartnerControls">
        <TermInfo xmlns="http://schemas.microsoft.com/office/infopath/2007/PartnerControls">
          <TermName xmlns="http://schemas.microsoft.com/office/infopath/2007/PartnerControls">Project management</TermName>
          <TermId xmlns="http://schemas.microsoft.com/office/infopath/2007/PartnerControls">7ebbf2dd-9796-4b14-9303-aab6234575aa</TermId>
        </TermInfo>
      </Terms>
    </AEMOKeywordsTaxHTField0>
    <AEMODescription xmlns="a14523ce-dede-483e-883a-2d83261080b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409ac0fb-07cb-4169-8a26-def2760b5502" ContentTypeId="0x0101009BE89D58CAF0934CA32A20BCFFD353DC" PreviousValue="false"/>
</file>

<file path=customXml/item4.xml><?xml version="1.0" encoding="utf-8"?>
<?mso-contentType ?>
<customXsn xmlns="http://schemas.microsoft.com/office/2006/metadata/customXsn">
  <xsnLocation/>
  <cached>True</cached>
  <openByDefault>True</openByDefault>
  <xsnScope/>
</customXsn>
</file>

<file path=customXml/item5.xml><?xml version="1.0" encoding="utf-8"?>
<ct:contentTypeSchema xmlns:ct="http://schemas.microsoft.com/office/2006/metadata/contentType" xmlns:ma="http://schemas.microsoft.com/office/2006/metadata/properties/metaAttributes" ct:_="" ma:_="" ma:contentTypeName="AEMODocument" ma:contentTypeID="0x0101009BE89D58CAF0934CA32A20BCFFD353DC00DDEC116C19245B4398932FF2C50DC75A" ma:contentTypeVersion="0" ma:contentTypeDescription="" ma:contentTypeScope="" ma:versionID="89bccbf02eec9f969d3651569cced181">
  <xsd:schema xmlns:xsd="http://www.w3.org/2001/XMLSchema" xmlns:xs="http://www.w3.org/2001/XMLSchema" xmlns:p="http://schemas.microsoft.com/office/2006/metadata/properties" xmlns:ns2="a14523ce-dede-483e-883a-2d83261080bd" targetNamespace="http://schemas.microsoft.com/office/2006/metadata/properties" ma:root="true" ma:fieldsID="7d74405751bc119387ad193d718cb389" ns2:_="">
    <xsd:import namespace="a14523ce-dede-483e-883a-2d83261080bd"/>
    <xsd:element name="properties">
      <xsd:complexType>
        <xsd:sequence>
          <xsd:element name="documentManagement">
            <xsd:complexType>
              <xsd:all>
                <xsd:element ref="ns2:_dlc_DocId" minOccurs="0"/>
                <xsd:element ref="ns2:_dlc_DocIdUrl" minOccurs="0"/>
                <xsd:element ref="ns2:_dlc_DocIdPersistId" minOccurs="0"/>
                <xsd:element ref="ns2:TaxCatchAll" minOccurs="0"/>
                <xsd:element ref="ns2:TaxCatchAllLabel" minOccurs="0"/>
                <xsd:element ref="ns2:AEMOCustodian" minOccurs="0"/>
                <xsd:element ref="ns2:AEMODescription" minOccurs="0"/>
                <xsd:element ref="ns2:AEMODocumentTypeTaxHTField0" minOccurs="0"/>
                <xsd:element ref="ns2:AEMOKeywordsTaxHTField0" minOccurs="0"/>
                <xsd:element ref="ns2:ArchiveDocu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4523ce-dede-483e-883a-2d83261080b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11" nillable="true" ma:displayName="Taxonomy Catch All Column" ma:hidden="true" ma:list="{93fb317b-587c-4d3f-8b3e-5de22a86522e}" ma:internalName="TaxCatchAll" ma:showField="CatchAllData"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93fb317b-587c-4d3f-8b3e-5de22a86522e}" ma:internalName="TaxCatchAllLabel" ma:readOnly="true" ma:showField="CatchAllDataLabel" ma:web="dba14153-4303-4379-8f24-de02eb1e2c4a">
      <xsd:complexType>
        <xsd:complexContent>
          <xsd:extension base="dms:MultiChoiceLookup">
            <xsd:sequence>
              <xsd:element name="Value" type="dms:Lookup" maxOccurs="unbounded" minOccurs="0" nillable="true"/>
            </xsd:sequence>
          </xsd:extension>
        </xsd:complexContent>
      </xsd:complexType>
    </xsd:element>
    <xsd:element name="AEMOCustodian" ma:index="13" nillable="true" ma:displayName="AEMOCustodian" ma:list="UserInfo" ma:SharePointGroup="0" ma:internalName="AEMOCustodian"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EMODescription" ma:index="14" nillable="true" ma:displayName="AEMODescription" ma:internalName="AEMODescription">
      <xsd:simpleType>
        <xsd:restriction base="dms:Note"/>
      </xsd:simpleType>
    </xsd:element>
    <xsd:element name="AEMODocumentTypeTaxHTField0" ma:index="15" nillable="true" ma:taxonomy="true" ma:internalName="AEMODocumentTypeTaxHTField0" ma:taxonomyFieldName="AEMODocumentType" ma:displayName="AEMODocumentType" ma:default="1;#Operational Record|859762f2-4462-42eb-9744-c955c7e2c540" ma:fieldId="{da861434-c661-4929-8c0f-a462c80621ee}" ma:sspId="409ac0fb-07cb-4169-8a26-def2760b5502" ma:termSetId="7d85e329-3a18-4351-8865-4c9585fd1cc0" ma:anchorId="00000000-0000-0000-0000-000000000000" ma:open="false" ma:isKeyword="false">
      <xsd:complexType>
        <xsd:sequence>
          <xsd:element ref="pc:Terms" minOccurs="0" maxOccurs="1"/>
        </xsd:sequence>
      </xsd:complexType>
    </xsd:element>
    <xsd:element name="AEMOKeywordsTaxHTField0" ma:index="17" nillable="true" ma:taxonomy="true" ma:internalName="AEMOKeywordsTaxHTField0" ma:taxonomyFieldName="AEMOKeywords" ma:displayName="AEMOKeywords" ma:default="" ma:fieldId="{443585ba-fce9-427e-bd78-308c17c973aa}" ma:taxonomyMulti="true" ma:sspId="409ac0fb-07cb-4169-8a26-def2760b5502" ma:termSetId="70885f33-8be5-4917-bc67-8833a068ef45" ma:anchorId="00000000-0000-0000-0000-000000000000" ma:open="true" ma:isKeyword="false">
      <xsd:complexType>
        <xsd:sequence>
          <xsd:element ref="pc:Terms" minOccurs="0" maxOccurs="1"/>
        </xsd:sequence>
      </xsd:complexType>
    </xsd:element>
    <xsd:element name="ArchiveDocument" ma:index="19" nillable="true" ma:displayName="ArchiveDocument" ma:default="0" ma:description="Checking this box will send the document to the AEMO Archive and leave a link in its place." ma:internalName="ArchiveDocument">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6.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C12E295-A392-417F-9BD2-A84C9D72E9E3}">
  <ds:schemaRefs>
    <ds:schemaRef ds:uri="http://purl.org/dc/elements/1.1/"/>
    <ds:schemaRef ds:uri="http://www.w3.org/XML/1998/namespace"/>
    <ds:schemaRef ds:uri="http://purl.org/dc/dcmitype/"/>
    <ds:schemaRef ds:uri="http://schemas.microsoft.com/office/infopath/2007/PartnerControls"/>
    <ds:schemaRef ds:uri="http://schemas.openxmlformats.org/package/2006/metadata/core-properties"/>
    <ds:schemaRef ds:uri="http://schemas.microsoft.com/office/2006/metadata/properties"/>
    <ds:schemaRef ds:uri="http://schemas.microsoft.com/office/2006/documentManagement/types"/>
    <ds:schemaRef ds:uri="http://purl.org/dc/terms/"/>
    <ds:schemaRef ds:uri="a14523ce-dede-483e-883a-2d83261080bd"/>
  </ds:schemaRefs>
</ds:datastoreItem>
</file>

<file path=customXml/itemProps2.xml><?xml version="1.0" encoding="utf-8"?>
<ds:datastoreItem xmlns:ds="http://schemas.openxmlformats.org/officeDocument/2006/customXml" ds:itemID="{26FD9001-382D-4D26-9F68-35B7D2BAC165}">
  <ds:schemaRefs>
    <ds:schemaRef ds:uri="http://schemas.microsoft.com/sharepoint/v3/contenttype/forms"/>
  </ds:schemaRefs>
</ds:datastoreItem>
</file>

<file path=customXml/itemProps3.xml><?xml version="1.0" encoding="utf-8"?>
<ds:datastoreItem xmlns:ds="http://schemas.openxmlformats.org/officeDocument/2006/customXml" ds:itemID="{53C1A3BE-6D35-4C2C-A6C3-CA5F1A0EF7A9}">
  <ds:schemaRefs>
    <ds:schemaRef ds:uri="Microsoft.SharePoint.Taxonomy.ContentTypeSync"/>
  </ds:schemaRefs>
</ds:datastoreItem>
</file>

<file path=customXml/itemProps4.xml><?xml version="1.0" encoding="utf-8"?>
<ds:datastoreItem xmlns:ds="http://schemas.openxmlformats.org/officeDocument/2006/customXml" ds:itemID="{850729A3-C4B1-4EDE-BB28-901C7B8711ED}">
  <ds:schemaRefs>
    <ds:schemaRef ds:uri="http://schemas.microsoft.com/office/2006/metadata/customXsn"/>
  </ds:schemaRefs>
</ds:datastoreItem>
</file>

<file path=customXml/itemProps5.xml><?xml version="1.0" encoding="utf-8"?>
<ds:datastoreItem xmlns:ds="http://schemas.openxmlformats.org/officeDocument/2006/customXml" ds:itemID="{7E761412-752A-4C9D-82C8-1A27E8B89C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4523ce-dede-483e-883a-2d8326108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6.xml><?xml version="1.0" encoding="utf-8"?>
<ds:datastoreItem xmlns:ds="http://schemas.openxmlformats.org/officeDocument/2006/customXml" ds:itemID="{50AA620E-2EA9-43B5-A1D9-CF4F79AC6440}">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AEMO External - Red</Template>
  <TotalTime>3612</TotalTime>
  <Words>2927</Words>
  <Application>Microsoft Office PowerPoint</Application>
  <PresentationFormat>On-screen Show (4:3)</PresentationFormat>
  <Paragraphs>219</Paragraphs>
  <Slides>35</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35</vt:i4>
      </vt:variant>
    </vt:vector>
  </HeadingPairs>
  <TitlesOfParts>
    <vt:vector size="41" baseType="lpstr">
      <vt:lpstr>Arial</vt:lpstr>
      <vt:lpstr>Calibri</vt:lpstr>
      <vt:lpstr>Courier New</vt:lpstr>
      <vt:lpstr>Wingdings</vt:lpstr>
      <vt:lpstr>Office Theme</vt:lpstr>
      <vt:lpstr>AEMO09</vt:lpstr>
      <vt:lpstr>POC Procedures Working Group Discussion Topics</vt:lpstr>
      <vt:lpstr>Topics</vt:lpstr>
      <vt:lpstr>1. Type 4 Meter Identification</vt:lpstr>
      <vt:lpstr>Type 4 – Meter Identification Background</vt:lpstr>
      <vt:lpstr>Type 4 – Meter Identification Background 2</vt:lpstr>
      <vt:lpstr>Type 4 – Meter Identification Context 1</vt:lpstr>
      <vt:lpstr>Type 4 – Meter Identification Context 2</vt:lpstr>
      <vt:lpstr>Type 4 – Meter Identification Context 3</vt:lpstr>
      <vt:lpstr>Type 4 – Meter Identification Questions</vt:lpstr>
      <vt:lpstr>2. Type 4 Metrology Requirements</vt:lpstr>
      <vt:lpstr>Type 4 – Metrology Requirements  Background</vt:lpstr>
      <vt:lpstr>Type 4 – Metrology Requirements  Context 1</vt:lpstr>
      <vt:lpstr>Type 4 – Metrology Requirements  Context 2</vt:lpstr>
      <vt:lpstr>Type 4 – Metrology Requirements  Questions</vt:lpstr>
      <vt:lpstr>3. Distributor Sample Metering</vt:lpstr>
      <vt:lpstr>Distributor Sample Metering  Background</vt:lpstr>
      <vt:lpstr>Distributor Sample Metering  Questions</vt:lpstr>
      <vt:lpstr>4. Network Device Management     Requirements</vt:lpstr>
      <vt:lpstr>Network Device Management Requirements -  Background</vt:lpstr>
      <vt:lpstr>Network Device Management Requirements -  Context</vt:lpstr>
      <vt:lpstr>Network Device Management Requirements - Questions</vt:lpstr>
      <vt:lpstr>5. Disconnection &amp; Reconnection</vt:lpstr>
      <vt:lpstr>Reconnection, disconnection site identifier  -  Background</vt:lpstr>
      <vt:lpstr>Reconnection, disconnection site identifier  -  Context</vt:lpstr>
      <vt:lpstr>Reconnection, disconnection site identifier  -  Questions</vt:lpstr>
      <vt:lpstr>Reconnection, disconnection Provision of Services -  Context</vt:lpstr>
      <vt:lpstr>Reconnection, disconnection Provision of Services - Questions</vt:lpstr>
      <vt:lpstr>Reconnection, disconnection NMI Status -  Context</vt:lpstr>
      <vt:lpstr>Reconnection, disconnection NMI Status - Questions</vt:lpstr>
      <vt:lpstr>5. Emergency Priority Procedures</vt:lpstr>
      <vt:lpstr>Emergency Priority Procedures Questions</vt:lpstr>
      <vt:lpstr>5. Meter Churn</vt:lpstr>
      <vt:lpstr>Meter Churn Background</vt:lpstr>
      <vt:lpstr>Next Session</vt:lpstr>
      <vt:lpstr>Topics for Session 2</vt:lpstr>
    </vt:vector>
  </TitlesOfParts>
  <Company>AEMO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POC Procedures Working Group (POC-pWG)</dc:title>
  <dc:creator>Ben Healy</dc:creator>
  <cp:lastModifiedBy>Tania Bagnato</cp:lastModifiedBy>
  <cp:revision>173</cp:revision>
  <cp:lastPrinted>2016-01-25T01:44:36Z</cp:lastPrinted>
  <dcterms:created xsi:type="dcterms:W3CDTF">2014-07-17T00:34:38Z</dcterms:created>
  <dcterms:modified xsi:type="dcterms:W3CDTF">2016-01-27T01:09:07Z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67cd140d-25ae-4be8-bb52-6e67c90a0305</vt:lpwstr>
  </property>
  <property fmtid="{D5CDD505-2E9C-101B-9397-08002B2CF9AE}" pid="3" name="ContentTypeId">
    <vt:lpwstr>0x0101009BE89D58CAF0934CA32A20BCFFD353DC00DDEC116C19245B4398932FF2C50DC75A</vt:lpwstr>
  </property>
  <property fmtid="{D5CDD505-2E9C-101B-9397-08002B2CF9AE}" pid="4" name="AEMODocumentType">
    <vt:lpwstr>1;#Operational Record|859762f2-4462-42eb-9744-c955c7e2c540</vt:lpwstr>
  </property>
  <property fmtid="{D5CDD505-2E9C-101B-9397-08002B2CF9AE}" pid="5" name="AEMOKeywords">
    <vt:lpwstr>9;#Project management|7ebbf2dd-9796-4b14-9303-aab6234575aa</vt:lpwstr>
  </property>
</Properties>
</file>