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671" r:id="rId8"/>
    <p:sldMasterId id="2147483682" r:id="rId9"/>
  </p:sldMasterIdLst>
  <p:notesMasterIdLst>
    <p:notesMasterId r:id="rId22"/>
  </p:notesMasterIdLst>
  <p:handoutMasterIdLst>
    <p:handoutMasterId r:id="rId23"/>
  </p:handoutMasterIdLst>
  <p:sldIdLst>
    <p:sldId id="256" r:id="rId10"/>
    <p:sldId id="383" r:id="rId11"/>
    <p:sldId id="379" r:id="rId12"/>
    <p:sldId id="395" r:id="rId13"/>
    <p:sldId id="398" r:id="rId14"/>
    <p:sldId id="397" r:id="rId15"/>
    <p:sldId id="393" r:id="rId16"/>
    <p:sldId id="392" r:id="rId17"/>
    <p:sldId id="396" r:id="rId18"/>
    <p:sldId id="389" r:id="rId19"/>
    <p:sldId id="394" r:id="rId20"/>
    <p:sldId id="382" r:id="rId21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olette Mouchaileh" initials="VM" lastIdx="4" clrIdx="0"/>
  <p:cmAuthor id="1" name="Andrew Mann" initials="AM" lastIdx="3" clrIdx="1">
    <p:extLst>
      <p:ext uri="{19B8F6BF-5375-455C-9EA6-DF929625EA0E}">
        <p15:presenceInfo xmlns:p15="http://schemas.microsoft.com/office/powerpoint/2012/main" userId="S-1-5-21-256186967-1468483519-2110688028-3754" providerId="AD"/>
      </p:ext>
    </p:extLst>
  </p:cmAuthor>
  <p:cmAuthor id="2" name="Joe Spurio" initials="JS" lastIdx="10" clrIdx="2">
    <p:extLst>
      <p:ext uri="{19B8F6BF-5375-455C-9EA6-DF929625EA0E}">
        <p15:presenceInfo xmlns:p15="http://schemas.microsoft.com/office/powerpoint/2012/main" userId="S-1-5-21-256186967-1468483519-2110688028-2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0714"/>
    <a:srgbClr val="000000"/>
    <a:srgbClr val="5C08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9" autoAdjust="0"/>
    <p:restoredTop sz="91921" autoAdjust="0"/>
  </p:normalViewPr>
  <p:slideViewPr>
    <p:cSldViewPr>
      <p:cViewPr varScale="1">
        <p:scale>
          <a:sx n="95" d="100"/>
          <a:sy n="95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5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2BD8F-511B-456F-8315-C6CB67BA6551}" type="datetime6">
              <a:rPr lang="en-AU" smtClean="0"/>
              <a:t>September 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53200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8D40A-7A98-4325-8187-A96D48200D4F}" type="datetime6">
              <a:rPr lang="en-AU" smtClean="0"/>
              <a:t>September 15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64008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Paul presenting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9083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Paul presenting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019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000" dirty="0" smtClean="0"/>
              <a:t>Roy presenting</a:t>
            </a:r>
          </a:p>
          <a:p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62330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000" dirty="0" smtClean="0"/>
              <a:t>Noura</a:t>
            </a:r>
            <a:r>
              <a:rPr lang="en-AU" sz="1000" baseline="0" dirty="0" smtClean="0"/>
              <a:t> </a:t>
            </a:r>
            <a:r>
              <a:rPr lang="en-AU" sz="1000" dirty="0" smtClean="0"/>
              <a:t>presenting</a:t>
            </a:r>
          </a:p>
          <a:p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711050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Paul presenting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3020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000" dirty="0" smtClean="0"/>
              <a:t>Roy presenting</a:t>
            </a:r>
          </a:p>
          <a:p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1656985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000" dirty="0" smtClean="0"/>
              <a:t>Roy presenting</a:t>
            </a:r>
          </a:p>
          <a:p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128639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000" dirty="0" smtClean="0"/>
              <a:t>Paul presenting</a:t>
            </a:r>
          </a:p>
          <a:p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2540331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tle-Page-White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itle 1"/>
          <p:cNvSpPr txBox="1">
            <a:spLocks/>
          </p:cNvSpPr>
          <p:nvPr userDrawn="1"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tle-Page-White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5993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tle-Page-GREY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0237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3600" indent="-363600">
              <a:buFont typeface="Arial" pitchFamily="34" charset="0"/>
              <a:buChar char="•"/>
              <a:defRPr cap="none" baseline="0"/>
            </a:lvl1pPr>
            <a:lvl2pPr>
              <a:buFont typeface="Courier New" pitchFamily="49" charset="0"/>
              <a:buChar char="o"/>
              <a:defRPr sz="2200"/>
            </a:lvl2pPr>
            <a:lvl3pPr marL="1076400" indent="-363600">
              <a:buFont typeface="Wingdings" pitchFamily="2" charset="2"/>
              <a:buChar char="Ø"/>
              <a:defRPr/>
            </a:lvl3pPr>
            <a:lvl4pPr marL="1346400" indent="-270000">
              <a:buFont typeface="Arial" pitchFamily="34" charset="0"/>
              <a:buChar char="•"/>
              <a:defRPr/>
            </a:lvl4pPr>
            <a:lvl5pPr marL="1612800" indent="-270000"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1980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4837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245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tle-Page-GREY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574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9595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8339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65081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79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3600" indent="-363600">
              <a:buFont typeface="Arial" pitchFamily="34" charset="0"/>
              <a:buChar char="•"/>
              <a:defRPr cap="none" baseline="0"/>
            </a:lvl1pPr>
            <a:lvl2pPr>
              <a:buFont typeface="Courier New" pitchFamily="49" charset="0"/>
              <a:buChar char="o"/>
              <a:defRPr sz="2200"/>
            </a:lvl2pPr>
            <a:lvl3pPr marL="1076400" indent="-363600">
              <a:buFont typeface="Wingdings" pitchFamily="2" charset="2"/>
              <a:buChar char="Ø"/>
              <a:defRPr/>
            </a:lvl3pPr>
            <a:lvl4pPr marL="1346400" indent="-270000">
              <a:buFont typeface="Arial" pitchFamily="34" charset="0"/>
              <a:buChar char="•"/>
              <a:defRPr/>
            </a:lvl4pPr>
            <a:lvl5pPr marL="1612800" indent="-270000"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itle 1"/>
          <p:cNvSpPr txBox="1">
            <a:spLocks/>
          </p:cNvSpPr>
          <p:nvPr userDrawn="1"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7" r:id="rId5"/>
    <p:sldLayoutId id="2147483655" r:id="rId6"/>
    <p:sldLayoutId id="2147483658" r:id="rId7"/>
    <p:sldLayoutId id="2147483652" r:id="rId8"/>
    <p:sldLayoutId id="2147483653" r:id="rId9"/>
    <p:sldLayoutId id="2147483654" r:id="rId1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ts val="528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ts val="384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9" r:id="rId2"/>
    <p:sldLayoutId id="2147483680" r:id="rId3"/>
    <p:sldLayoutId id="2147483681" r:id="rId4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>
                <a:solidFill>
                  <a:srgbClr val="1E4164"/>
                </a:solidFill>
              </a:rPr>
              <a:t>SLIDE </a:t>
            </a:r>
            <a:fld id="{B602A6DE-BF6F-4EAB-917C-8134D0F37D4B}" type="slidenum">
              <a:rPr lang="en-AU" sz="1100" smtClean="0">
                <a:solidFill>
                  <a:srgbClr val="1E4164"/>
                </a:solidFill>
              </a:rPr>
              <a:pPr algn="r"/>
              <a:t>‹#›</a:t>
            </a:fld>
            <a:endParaRPr lang="en-AU" sz="1100" dirty="0">
              <a:solidFill>
                <a:srgbClr val="1E4164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  <p:extLst>
      <p:ext uri="{BB962C8B-B14F-4D97-AF65-F5344CB8AC3E}">
        <p14:creationId xmlns:p14="http://schemas.microsoft.com/office/powerpoint/2010/main" val="196817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ts val="528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ts val="384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00042"/>
            <a:ext cx="7875188" cy="1992854"/>
          </a:xfrm>
        </p:spPr>
        <p:txBody>
          <a:bodyPr>
            <a:normAutofit/>
          </a:bodyPr>
          <a:lstStyle/>
          <a:p>
            <a:r>
              <a:rPr lang="en-AU" cap="none" dirty="0" smtClean="0"/>
              <a:t>Power Of Choice</a:t>
            </a:r>
            <a:br>
              <a:rPr lang="en-AU" cap="none" dirty="0" smtClean="0"/>
            </a:br>
            <a:r>
              <a:rPr lang="en-AU" cap="none" dirty="0" smtClean="0"/>
              <a:t> </a:t>
            </a:r>
            <a:br>
              <a:rPr lang="en-AU" cap="none" dirty="0" smtClean="0"/>
            </a:br>
            <a:r>
              <a:rPr lang="en-AU" b="1" cap="none" dirty="0" smtClean="0"/>
              <a:t>Metering Competition </a:t>
            </a:r>
            <a:br>
              <a:rPr lang="en-AU" b="1" cap="none" dirty="0" smtClean="0"/>
            </a:br>
            <a:r>
              <a:rPr lang="en-AU" cap="none" dirty="0" smtClean="0"/>
              <a:t>Pre-Final Rule Determination Workshop #2</a:t>
            </a:r>
            <a:endParaRPr lang="en-AU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31368"/>
            <a:ext cx="3641628" cy="854406"/>
          </a:xfrm>
        </p:spPr>
        <p:txBody>
          <a:bodyPr>
            <a:normAutofit/>
          </a:bodyPr>
          <a:lstStyle/>
          <a:p>
            <a:r>
              <a:rPr lang="en-AU" dirty="0" smtClean="0"/>
              <a:t>24</a:t>
            </a:r>
            <a:r>
              <a:rPr lang="en-AU" baseline="30000" dirty="0" smtClean="0"/>
              <a:t>th</a:t>
            </a:r>
            <a:r>
              <a:rPr lang="en-AU" dirty="0" smtClean="0"/>
              <a:t> September 2015</a:t>
            </a:r>
            <a:endParaRPr lang="en-AU" b="1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14348" y="6143644"/>
            <a:ext cx="421769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2782" y="5720422"/>
            <a:ext cx="516890" cy="51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737496" y="6309319"/>
            <a:ext cx="7170020" cy="35519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528"/>
              </a:spcBef>
              <a:buFont typeface="Courier New" pitchFamily="49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84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cap="small" dirty="0" smtClean="0"/>
              <a:t>FINAL</a:t>
            </a: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995120" cy="522866"/>
          </a:xfrm>
        </p:spPr>
        <p:txBody>
          <a:bodyPr>
            <a:normAutofit/>
          </a:bodyPr>
          <a:lstStyle/>
          <a:p>
            <a:r>
              <a:rPr lang="en-AU" dirty="0" smtClean="0"/>
              <a:t>9. </a:t>
            </a:r>
            <a:r>
              <a:rPr lang="en-AU" dirty="0"/>
              <a:t>Metrology Procedure: Part </a:t>
            </a:r>
            <a:r>
              <a:rPr lang="en-AU" dirty="0" smtClean="0"/>
              <a:t>B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/>
          </a:bodyPr>
          <a:lstStyle/>
          <a:p>
            <a:r>
              <a:rPr lang="en-AU" b="1" dirty="0" smtClean="0"/>
              <a:t>Discuss issues raised by participants in the previous workshop as the following:</a:t>
            </a:r>
          </a:p>
          <a:p>
            <a:pPr lvl="1"/>
            <a:r>
              <a:rPr lang="en-AU" dirty="0" smtClean="0"/>
              <a:t>Consider if registration, substitution and validation provisions for current type 4 is still valid for mass market type 4</a:t>
            </a:r>
          </a:p>
          <a:p>
            <a:pPr lvl="1"/>
            <a:r>
              <a:rPr lang="en-AU" dirty="0" smtClean="0"/>
              <a:t>Clarify issue with sample meter requirements</a:t>
            </a:r>
            <a:endParaRPr lang="en-AU" dirty="0"/>
          </a:p>
          <a:p>
            <a:endParaRPr lang="en-AU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  <p:extLst>
      <p:ext uri="{BB962C8B-B14F-4D97-AF65-F5344CB8AC3E}">
        <p14:creationId xmlns:p14="http://schemas.microsoft.com/office/powerpoint/2010/main" val="407025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995120" cy="522866"/>
          </a:xfrm>
        </p:spPr>
        <p:txBody>
          <a:bodyPr>
            <a:normAutofit/>
          </a:bodyPr>
          <a:lstStyle/>
          <a:p>
            <a:r>
              <a:rPr lang="en-AU" dirty="0" smtClean="0"/>
              <a:t>10. MDFF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/>
          </a:bodyPr>
          <a:lstStyle/>
          <a:p>
            <a:r>
              <a:rPr lang="en-AU" dirty="0" smtClean="0"/>
              <a:t>Summary of changes on MDFF file:</a:t>
            </a:r>
          </a:p>
          <a:p>
            <a:pPr lvl="1"/>
            <a:r>
              <a:rPr lang="en-AU" dirty="0"/>
              <a:t>Section 4.3.4 – section title changed.</a:t>
            </a:r>
          </a:p>
          <a:p>
            <a:pPr lvl="1"/>
            <a:r>
              <a:rPr lang="en-AU" dirty="0"/>
              <a:t>Section 5.3 - NMI data details record (200) – change in “Definition” column for </a:t>
            </a:r>
            <a:r>
              <a:rPr lang="en-AU" i="1" u="sng" dirty="0"/>
              <a:t>RegisterID </a:t>
            </a:r>
            <a:r>
              <a:rPr lang="en-AU" dirty="0"/>
              <a:t>field. Field is required for type 4A and type 5 meters.</a:t>
            </a:r>
          </a:p>
          <a:p>
            <a:pPr lvl="1"/>
            <a:r>
              <a:rPr lang="en-AU" dirty="0"/>
              <a:t>Section 5.6 - B2B details record (500) – change in “Definition” column for </a:t>
            </a:r>
            <a:r>
              <a:rPr lang="en-AU" i="1" u="sng" dirty="0"/>
              <a:t>IndexRead </a:t>
            </a:r>
            <a:r>
              <a:rPr lang="en-AU" dirty="0"/>
              <a:t>field. Field is required for small customers with type 4A, 4 or 5 metering installations.</a:t>
            </a:r>
          </a:p>
          <a:p>
            <a:pPr lvl="1"/>
            <a:endParaRPr lang="en-AU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  <p:extLst>
      <p:ext uri="{BB962C8B-B14F-4D97-AF65-F5344CB8AC3E}">
        <p14:creationId xmlns:p14="http://schemas.microsoft.com/office/powerpoint/2010/main" val="219150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995120" cy="522866"/>
          </a:xfrm>
        </p:spPr>
        <p:txBody>
          <a:bodyPr/>
          <a:lstStyle/>
          <a:p>
            <a:r>
              <a:rPr lang="en-AU" dirty="0" smtClean="0"/>
              <a:t>10. Next Steps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rgbClr val="233C64"/>
                </a:solidFill>
              </a:rPr>
              <a:t>Additional workshops </a:t>
            </a:r>
            <a:r>
              <a:rPr lang="en-AU" dirty="0">
                <a:solidFill>
                  <a:srgbClr val="233C64"/>
                </a:solidFill>
              </a:rPr>
              <a:t>are being planned in the months of </a:t>
            </a:r>
            <a:r>
              <a:rPr lang="en-AU" dirty="0" smtClean="0">
                <a:solidFill>
                  <a:srgbClr val="233C64"/>
                </a:solidFill>
              </a:rPr>
              <a:t>October </a:t>
            </a:r>
            <a:r>
              <a:rPr lang="en-AU" dirty="0">
                <a:solidFill>
                  <a:srgbClr val="233C64"/>
                </a:solidFill>
              </a:rPr>
              <a:t>and November this year.  </a:t>
            </a:r>
            <a:endParaRPr lang="en-AU" dirty="0" smtClean="0">
              <a:solidFill>
                <a:srgbClr val="233C64"/>
              </a:solidFill>
            </a:endParaRPr>
          </a:p>
          <a:p>
            <a:r>
              <a:rPr lang="en-AU" dirty="0" smtClean="0">
                <a:solidFill>
                  <a:srgbClr val="233C64"/>
                </a:solidFill>
              </a:rPr>
              <a:t>The proposed dates </a:t>
            </a:r>
            <a:r>
              <a:rPr lang="en-AU" dirty="0">
                <a:solidFill>
                  <a:srgbClr val="233C64"/>
                </a:solidFill>
              </a:rPr>
              <a:t>of those workshops are as </a:t>
            </a:r>
            <a:r>
              <a:rPr lang="en-AU" dirty="0" smtClean="0">
                <a:solidFill>
                  <a:srgbClr val="233C64"/>
                </a:solidFill>
              </a:rPr>
              <a:t>follows:</a:t>
            </a:r>
          </a:p>
          <a:p>
            <a:pPr lvl="1"/>
            <a:r>
              <a:rPr lang="en-AU" dirty="0" smtClean="0">
                <a:solidFill>
                  <a:srgbClr val="233C64"/>
                </a:solidFill>
              </a:rPr>
              <a:t>22 October</a:t>
            </a:r>
          </a:p>
          <a:p>
            <a:pPr lvl="1"/>
            <a:r>
              <a:rPr lang="en-AU" dirty="0" smtClean="0">
                <a:solidFill>
                  <a:srgbClr val="233C64"/>
                </a:solidFill>
              </a:rPr>
              <a:t>26 November</a:t>
            </a:r>
          </a:p>
          <a:p>
            <a:endParaRPr lang="en-AU" b="1" dirty="0"/>
          </a:p>
          <a:p>
            <a:r>
              <a:rPr lang="en-AU" b="1" dirty="0">
                <a:solidFill>
                  <a:srgbClr val="233C64"/>
                </a:solidFill>
              </a:rPr>
              <a:t>DISCUSSION ITEM </a:t>
            </a:r>
            <a:r>
              <a:rPr lang="en-AU" dirty="0">
                <a:solidFill>
                  <a:srgbClr val="233C64"/>
                </a:solidFill>
              </a:rPr>
              <a:t>- Scope and agenda for subsequent workshops to be discussed</a:t>
            </a:r>
            <a:endParaRPr lang="en-AU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  <p:extLst>
      <p:ext uri="{BB962C8B-B14F-4D97-AF65-F5344CB8AC3E}">
        <p14:creationId xmlns:p14="http://schemas.microsoft.com/office/powerpoint/2010/main" val="235296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856984" cy="476886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dirty="0" smtClean="0"/>
              <a:t>10:00-10:05	</a:t>
            </a:r>
            <a:r>
              <a:rPr lang="en-AU" sz="2200" dirty="0" smtClean="0"/>
              <a:t>Attendance </a:t>
            </a:r>
            <a:r>
              <a:rPr lang="en-AU" sz="2200" dirty="0"/>
              <a:t>and apologies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10:05-10:10	</a:t>
            </a:r>
            <a:r>
              <a:rPr lang="en-AU" sz="2200" dirty="0" smtClean="0"/>
              <a:t>Confirm </a:t>
            </a:r>
            <a:r>
              <a:rPr lang="en-AU" sz="2200" dirty="0"/>
              <a:t>agenda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10:10-10:15	</a:t>
            </a:r>
            <a:r>
              <a:rPr lang="en-AU" sz="2200" dirty="0" smtClean="0"/>
              <a:t>Purpose </a:t>
            </a:r>
            <a:r>
              <a:rPr lang="en-AU" sz="2200" dirty="0"/>
              <a:t>of meeting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10:15-10:30	</a:t>
            </a:r>
            <a:r>
              <a:rPr lang="en-AU" sz="2200" dirty="0" smtClean="0"/>
              <a:t>Supporting materials</a:t>
            </a:r>
            <a:r>
              <a:rPr lang="en-AU" sz="2200" dirty="0"/>
              <a:t> </a:t>
            </a:r>
            <a:r>
              <a:rPr lang="en-AU" sz="2200" dirty="0" smtClean="0"/>
              <a:t>– Issues Log</a:t>
            </a:r>
            <a:endParaRPr lang="en-AU" sz="2200" dirty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10:30-11:30	</a:t>
            </a:r>
            <a:r>
              <a:rPr lang="en-AU" sz="2200" dirty="0" smtClean="0"/>
              <a:t>Supporting materials - Role Mapping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11:30-12:30</a:t>
            </a:r>
            <a:r>
              <a:rPr lang="en-AU" dirty="0"/>
              <a:t>	</a:t>
            </a:r>
            <a:r>
              <a:rPr lang="en-AU" sz="2200" dirty="0" smtClean="0"/>
              <a:t>Supporting </a:t>
            </a:r>
            <a:r>
              <a:rPr lang="en-AU" sz="2200" dirty="0"/>
              <a:t>materials - Process flows for </a:t>
            </a:r>
            <a:r>
              <a:rPr lang="en-AU" sz="2200" dirty="0" smtClean="0"/>
              <a:t>services</a:t>
            </a:r>
            <a:endParaRPr lang="en-AU" sz="2200" dirty="0"/>
          </a:p>
          <a:p>
            <a:pPr marL="457200" indent="-457200">
              <a:buFont typeface="+mj-lt"/>
              <a:buAutoNum type="arabicPeriod"/>
            </a:pPr>
            <a:r>
              <a:rPr lang="en-AU" dirty="0" smtClean="0">
                <a:solidFill>
                  <a:srgbClr val="00B0F0"/>
                </a:solidFill>
              </a:rPr>
              <a:t>12:30-1:00		Lunch </a:t>
            </a:r>
            <a:r>
              <a:rPr lang="en-AU" dirty="0">
                <a:solidFill>
                  <a:srgbClr val="00B0F0"/>
                </a:solidFill>
              </a:rPr>
              <a:t>break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1:00-2:00		</a:t>
            </a:r>
            <a:r>
              <a:rPr lang="en-AU" sz="2200" dirty="0" smtClean="0"/>
              <a:t>Supporting materials - Process </a:t>
            </a:r>
            <a:r>
              <a:rPr lang="en-AU" sz="2200" dirty="0"/>
              <a:t>flows for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2:00-3:00		</a:t>
            </a:r>
            <a:r>
              <a:rPr lang="en-AU" sz="1900" dirty="0" smtClean="0"/>
              <a:t>Service </a:t>
            </a:r>
            <a:r>
              <a:rPr lang="en-AU" sz="1900" dirty="0"/>
              <a:t>level procedures: Meter </a:t>
            </a:r>
            <a:r>
              <a:rPr lang="en-AU" sz="1900" dirty="0" smtClean="0"/>
              <a:t>Data </a:t>
            </a:r>
            <a:r>
              <a:rPr lang="en-AU" sz="1900" dirty="0"/>
              <a:t>Provider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3:00-3:30		</a:t>
            </a:r>
            <a:r>
              <a:rPr lang="en-AU" sz="2200" dirty="0" smtClean="0"/>
              <a:t>Metrology </a:t>
            </a:r>
            <a:r>
              <a:rPr lang="en-AU" sz="2200" dirty="0"/>
              <a:t>Procedure: Part </a:t>
            </a:r>
            <a:r>
              <a:rPr lang="en-AU" sz="2200" dirty="0" smtClean="0"/>
              <a:t>B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3:30-3:45		</a:t>
            </a:r>
            <a:r>
              <a:rPr lang="en-AU" sz="2200" dirty="0" smtClean="0"/>
              <a:t>MDFF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3:45-4:00		</a:t>
            </a:r>
            <a:r>
              <a:rPr lang="en-AU" sz="2200" dirty="0" smtClean="0"/>
              <a:t>Next steps &amp; Close </a:t>
            </a:r>
            <a:r>
              <a:rPr lang="en-AU" sz="2200" dirty="0"/>
              <a:t>meeting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4333" y="1071547"/>
            <a:ext cx="8229600" cy="485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3600" indent="-363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9250" algn="l" defTabSz="914400" rtl="0" eaLnBrk="1" latinLnBrk="0" hangingPunct="1">
              <a:spcBef>
                <a:spcPts val="528"/>
              </a:spcBef>
              <a:buFont typeface="Courier New" pitchFamily="49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6400" indent="-363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6400" indent="-2700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2800" indent="-270000" algn="l" defTabSz="914400" rtl="0" eaLnBrk="1" latinLnBrk="0" hangingPunct="1">
              <a:spcBef>
                <a:spcPts val="384"/>
              </a:spcBef>
              <a:buFont typeface="Courier New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b="1" dirty="0" smtClean="0"/>
              <a:t>     Time		Agenda Item</a:t>
            </a:r>
          </a:p>
        </p:txBody>
      </p:sp>
    </p:spTree>
    <p:extLst>
      <p:ext uri="{BB962C8B-B14F-4D97-AF65-F5344CB8AC3E}">
        <p14:creationId xmlns:p14="http://schemas.microsoft.com/office/powerpoint/2010/main" val="110047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995120" cy="522866"/>
          </a:xfrm>
        </p:spPr>
        <p:txBody>
          <a:bodyPr/>
          <a:lstStyle/>
          <a:p>
            <a:r>
              <a:rPr lang="en-AU" dirty="0" smtClean="0"/>
              <a:t>3. Purpose of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rgbClr val="233C64"/>
                </a:solidFill>
              </a:rPr>
              <a:t>Objective of the 2</a:t>
            </a:r>
            <a:r>
              <a:rPr lang="en-AU" baseline="30000" dirty="0" smtClean="0">
                <a:solidFill>
                  <a:srgbClr val="233C64"/>
                </a:solidFill>
              </a:rPr>
              <a:t>nd</a:t>
            </a:r>
            <a:r>
              <a:rPr lang="en-AU" dirty="0" smtClean="0">
                <a:solidFill>
                  <a:srgbClr val="233C64"/>
                </a:solidFill>
              </a:rPr>
              <a:t> workshop</a:t>
            </a:r>
          </a:p>
          <a:p>
            <a:pPr lvl="1"/>
            <a:r>
              <a:rPr lang="en-AU" dirty="0" smtClean="0">
                <a:solidFill>
                  <a:srgbClr val="233C64"/>
                </a:solidFill>
              </a:rPr>
              <a:t>Ongoing </a:t>
            </a:r>
            <a:r>
              <a:rPr lang="en-AU" dirty="0">
                <a:solidFill>
                  <a:srgbClr val="233C64"/>
                </a:solidFill>
              </a:rPr>
              <a:t>r</a:t>
            </a:r>
            <a:r>
              <a:rPr lang="en-AU" dirty="0" smtClean="0">
                <a:solidFill>
                  <a:srgbClr val="233C64"/>
                </a:solidFill>
              </a:rPr>
              <a:t>eview </a:t>
            </a:r>
            <a:r>
              <a:rPr lang="en-AU" dirty="0">
                <a:solidFill>
                  <a:srgbClr val="233C64"/>
                </a:solidFill>
              </a:rPr>
              <a:t>the first set of papers developed as part of the early </a:t>
            </a:r>
            <a:r>
              <a:rPr lang="en-AU" dirty="0" smtClean="0">
                <a:solidFill>
                  <a:srgbClr val="233C64"/>
                </a:solidFill>
              </a:rPr>
              <a:t>preparation and drafting </a:t>
            </a:r>
            <a:r>
              <a:rPr lang="en-AU" dirty="0">
                <a:solidFill>
                  <a:srgbClr val="233C64"/>
                </a:solidFill>
              </a:rPr>
              <a:t>being done prior to receipt of the Final Determination for the </a:t>
            </a:r>
            <a:r>
              <a:rPr lang="en-AU" dirty="0" smtClean="0">
                <a:solidFill>
                  <a:srgbClr val="233C64"/>
                </a:solidFill>
              </a:rPr>
              <a:t>Metering Competition </a:t>
            </a:r>
            <a:r>
              <a:rPr lang="en-AU" dirty="0">
                <a:solidFill>
                  <a:srgbClr val="233C64"/>
                </a:solidFill>
              </a:rPr>
              <a:t>Rule </a:t>
            </a:r>
            <a:r>
              <a:rPr lang="en-AU" dirty="0" smtClean="0">
                <a:solidFill>
                  <a:srgbClr val="233C64"/>
                </a:solidFill>
              </a:rPr>
              <a:t>change</a:t>
            </a:r>
          </a:p>
          <a:p>
            <a:pPr lvl="1"/>
            <a:r>
              <a:rPr lang="en-AU" dirty="0" smtClean="0">
                <a:solidFill>
                  <a:srgbClr val="233C64"/>
                </a:solidFill>
              </a:rPr>
              <a:t>Items for discussion today are:</a:t>
            </a:r>
            <a:endParaRPr lang="en-AU" dirty="0">
              <a:solidFill>
                <a:srgbClr val="233C64"/>
              </a:solidFill>
            </a:endParaRPr>
          </a:p>
          <a:p>
            <a:pPr lvl="2"/>
            <a:r>
              <a:rPr lang="en-AU" dirty="0" smtClean="0">
                <a:solidFill>
                  <a:srgbClr val="233C64"/>
                </a:solidFill>
              </a:rPr>
              <a:t>Issues Log</a:t>
            </a:r>
          </a:p>
          <a:p>
            <a:pPr lvl="2"/>
            <a:r>
              <a:rPr lang="en-AU" dirty="0" smtClean="0">
                <a:solidFill>
                  <a:srgbClr val="233C64"/>
                </a:solidFill>
              </a:rPr>
              <a:t>Role mapping</a:t>
            </a:r>
          </a:p>
          <a:p>
            <a:pPr lvl="2"/>
            <a:r>
              <a:rPr lang="en-AU" dirty="0" smtClean="0">
                <a:solidFill>
                  <a:srgbClr val="233C64"/>
                </a:solidFill>
              </a:rPr>
              <a:t>High </a:t>
            </a:r>
            <a:r>
              <a:rPr lang="en-AU" dirty="0">
                <a:solidFill>
                  <a:srgbClr val="233C64"/>
                </a:solidFill>
              </a:rPr>
              <a:t>level process flows for services</a:t>
            </a:r>
          </a:p>
          <a:p>
            <a:pPr lvl="2"/>
            <a:r>
              <a:rPr lang="en-AU" dirty="0" smtClean="0">
                <a:solidFill>
                  <a:srgbClr val="233C64"/>
                </a:solidFill>
              </a:rPr>
              <a:t>Review </a:t>
            </a:r>
            <a:r>
              <a:rPr lang="en-AU" dirty="0">
                <a:solidFill>
                  <a:srgbClr val="233C64"/>
                </a:solidFill>
              </a:rPr>
              <a:t>of change marked:</a:t>
            </a:r>
          </a:p>
          <a:p>
            <a:pPr lvl="3"/>
            <a:r>
              <a:rPr lang="en-AU" dirty="0" smtClean="0">
                <a:solidFill>
                  <a:srgbClr val="233C64"/>
                </a:solidFill>
              </a:rPr>
              <a:t>Service </a:t>
            </a:r>
            <a:r>
              <a:rPr lang="en-AU" dirty="0">
                <a:solidFill>
                  <a:srgbClr val="233C64"/>
                </a:solidFill>
              </a:rPr>
              <a:t>level procedures: Meter Data Provider Services</a:t>
            </a:r>
          </a:p>
          <a:p>
            <a:pPr lvl="3"/>
            <a:r>
              <a:rPr lang="en-AU" dirty="0" smtClean="0">
                <a:solidFill>
                  <a:srgbClr val="233C64"/>
                </a:solidFill>
              </a:rPr>
              <a:t>Metrology </a:t>
            </a:r>
            <a:r>
              <a:rPr lang="en-AU" dirty="0">
                <a:solidFill>
                  <a:srgbClr val="233C64"/>
                </a:solidFill>
              </a:rPr>
              <a:t>Procedure: Part </a:t>
            </a:r>
            <a:r>
              <a:rPr lang="en-AU" dirty="0" smtClean="0">
                <a:solidFill>
                  <a:srgbClr val="233C64"/>
                </a:solidFill>
              </a:rPr>
              <a:t>B</a:t>
            </a:r>
          </a:p>
          <a:p>
            <a:pPr lvl="3"/>
            <a:r>
              <a:rPr lang="en-AU" dirty="0" smtClean="0">
                <a:solidFill>
                  <a:srgbClr val="233C64"/>
                </a:solidFill>
              </a:rPr>
              <a:t>MDFF</a:t>
            </a:r>
          </a:p>
          <a:p>
            <a:endParaRPr lang="en-AU" dirty="0"/>
          </a:p>
          <a:p>
            <a:endParaRPr lang="en-AU" b="1" dirty="0"/>
          </a:p>
          <a:p>
            <a:endParaRPr lang="en-AU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  <p:extLst>
      <p:ext uri="{BB962C8B-B14F-4D97-AF65-F5344CB8AC3E}">
        <p14:creationId xmlns:p14="http://schemas.microsoft.com/office/powerpoint/2010/main" val="262195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4. Role Mapping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Role Appointments &amp; Commercial Agreements</a:t>
            </a:r>
          </a:p>
          <a:p>
            <a:pPr lvl="1"/>
            <a:r>
              <a:rPr lang="en-AU" dirty="0" smtClean="0"/>
              <a:t>Updated diagrams</a:t>
            </a:r>
          </a:p>
          <a:p>
            <a:pPr lvl="1"/>
            <a:r>
              <a:rPr lang="en-AU" dirty="0" smtClean="0"/>
              <a:t>Clarifications : “Another person”,</a:t>
            </a:r>
            <a:r>
              <a:rPr lang="en-AU" dirty="0"/>
              <a:t> “Appoint”,</a:t>
            </a:r>
            <a:r>
              <a:rPr lang="en-AU" dirty="0" smtClean="0"/>
              <a:t> order of priority, “large customer”</a:t>
            </a:r>
          </a:p>
          <a:p>
            <a:pPr lvl="1"/>
            <a:r>
              <a:rPr lang="en-AU" dirty="0" smtClean="0"/>
              <a:t>Practical scenarios – Role changes</a:t>
            </a:r>
          </a:p>
          <a:p>
            <a:pPr marL="363538" lvl="1" indent="0">
              <a:buNone/>
            </a:pPr>
            <a:endParaRPr lang="en-AU" dirty="0" smtClean="0"/>
          </a:p>
          <a:p>
            <a:r>
              <a:rPr lang="en-AU" dirty="0" smtClean="0"/>
              <a:t>Appointment requirements for distribution connection points</a:t>
            </a:r>
          </a:p>
          <a:p>
            <a:pPr lvl="1"/>
            <a:r>
              <a:rPr lang="en-AU" dirty="0" smtClean="0"/>
              <a:t>Updated diagrams</a:t>
            </a:r>
          </a:p>
          <a:p>
            <a:pPr lvl="1"/>
            <a:r>
              <a:rPr lang="en-AU" dirty="0" smtClean="0"/>
              <a:t>Clarifications</a:t>
            </a:r>
          </a:p>
          <a:p>
            <a:pPr lvl="1"/>
            <a:r>
              <a:rPr lang="en-AU" dirty="0" smtClean="0"/>
              <a:t>Practical scenarios – VIC AMI Meters, Type 5/6 Meters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1150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Transaction model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Current transaction model presented</a:t>
            </a:r>
          </a:p>
          <a:p>
            <a:r>
              <a:rPr lang="en-AU" dirty="0" smtClean="0"/>
              <a:t>Suggestions for alternate models captured</a:t>
            </a:r>
          </a:p>
          <a:p>
            <a:r>
              <a:rPr lang="en-AU" dirty="0" smtClean="0"/>
              <a:t>Process </a:t>
            </a:r>
            <a:r>
              <a:rPr lang="en-AU" dirty="0" smtClean="0"/>
              <a:t>mapping to help determine efficient approach prior to final determination.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722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Remaining questions/feedback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Can an obligation on the MC under rule be passed on to a service provider</a:t>
            </a:r>
            <a:r>
              <a:rPr lang="en-AU" dirty="0" smtClean="0"/>
              <a:t>?</a:t>
            </a:r>
          </a:p>
          <a:p>
            <a:r>
              <a:rPr lang="en-AU" dirty="0"/>
              <a:t>At some point we need to consider what will happen when the DB undertakes a site visit for a faulty type 5/6 meter. It is unlikely that the MC will have sufficient afterhours people on call (who can reach each site) - customers cannot be left off supply (e.g. especially life support, sensitive load etc.) – so what will happen</a:t>
            </a:r>
            <a:r>
              <a:rPr lang="en-AU" dirty="0" smtClean="0"/>
              <a:t>?</a:t>
            </a:r>
          </a:p>
          <a:p>
            <a:r>
              <a:rPr lang="en-AU" dirty="0"/>
              <a:t>Diagram 3 should recognise billing process between MC and the DNSP/Other Authorised Parties for services</a:t>
            </a:r>
          </a:p>
        </p:txBody>
      </p:sp>
    </p:spTree>
    <p:extLst>
      <p:ext uri="{BB962C8B-B14F-4D97-AF65-F5344CB8AC3E}">
        <p14:creationId xmlns:p14="http://schemas.microsoft.com/office/powerpoint/2010/main" val="421428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6995120" cy="522866"/>
          </a:xfrm>
        </p:spPr>
        <p:txBody>
          <a:bodyPr>
            <a:normAutofit/>
          </a:bodyPr>
          <a:lstStyle/>
          <a:p>
            <a:r>
              <a:rPr lang="en-AU" dirty="0"/>
              <a:t>7</a:t>
            </a:r>
            <a:r>
              <a:rPr lang="en-AU" dirty="0" smtClean="0"/>
              <a:t>. Process </a:t>
            </a:r>
            <a:r>
              <a:rPr lang="en-AU" dirty="0"/>
              <a:t>flows for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 fontScale="92500" lnSpcReduction="10000"/>
          </a:bodyPr>
          <a:lstStyle/>
          <a:p>
            <a:r>
              <a:rPr lang="en-AU" dirty="0">
                <a:solidFill>
                  <a:srgbClr val="233C64"/>
                </a:solidFill>
              </a:rPr>
              <a:t>B</a:t>
            </a:r>
            <a:r>
              <a:rPr lang="en-AU" dirty="0" smtClean="0">
                <a:solidFill>
                  <a:srgbClr val="233C64"/>
                </a:solidFill>
              </a:rPr>
              <a:t>usiness process maps for the following services have been updated based on the participant feedback collected during and after the previous workshop:</a:t>
            </a:r>
          </a:p>
          <a:p>
            <a:pPr lvl="1"/>
            <a:r>
              <a:rPr lang="en-AU" dirty="0" smtClean="0">
                <a:solidFill>
                  <a:srgbClr val="233C64"/>
                </a:solidFill>
              </a:rPr>
              <a:t>New Connections (Not NSW)</a:t>
            </a:r>
          </a:p>
          <a:p>
            <a:pPr lvl="1"/>
            <a:r>
              <a:rPr lang="en-AU" dirty="0" smtClean="0">
                <a:solidFill>
                  <a:srgbClr val="233C64"/>
                </a:solidFill>
              </a:rPr>
              <a:t>New Connections (NSW)</a:t>
            </a:r>
          </a:p>
          <a:p>
            <a:pPr lvl="1"/>
            <a:r>
              <a:rPr lang="en-AU" dirty="0" smtClean="0">
                <a:solidFill>
                  <a:srgbClr val="233C64"/>
                </a:solidFill>
              </a:rPr>
              <a:t>Manual Re-energisation and De-energisation</a:t>
            </a:r>
          </a:p>
          <a:p>
            <a:pPr lvl="1"/>
            <a:r>
              <a:rPr lang="en-AU" dirty="0" smtClean="0">
                <a:solidFill>
                  <a:srgbClr val="233C64"/>
                </a:solidFill>
              </a:rPr>
              <a:t>Remote Reconnection and Disconnection</a:t>
            </a:r>
          </a:p>
          <a:p>
            <a:pPr marL="363538" lvl="1" indent="0">
              <a:buNone/>
            </a:pPr>
            <a:endParaRPr lang="en-AU" dirty="0" smtClean="0">
              <a:solidFill>
                <a:srgbClr val="233C64"/>
              </a:solidFill>
            </a:endParaRPr>
          </a:p>
          <a:p>
            <a:r>
              <a:rPr lang="en-AU" dirty="0" smtClean="0">
                <a:solidFill>
                  <a:srgbClr val="233C64"/>
                </a:solidFill>
              </a:rPr>
              <a:t>This is only a draft version of the process maps to stimulate discussion in the workshop to be able to identify changes to roles and retail market business processes as a consequence of the MC rule change.</a:t>
            </a:r>
          </a:p>
          <a:p>
            <a:endParaRPr lang="en-AU" dirty="0" smtClean="0">
              <a:solidFill>
                <a:srgbClr val="233C64"/>
              </a:solidFill>
            </a:endParaRPr>
          </a:p>
          <a:p>
            <a:r>
              <a:rPr lang="en-AU" dirty="0" smtClean="0">
                <a:solidFill>
                  <a:srgbClr val="233C64"/>
                </a:solidFill>
              </a:rPr>
              <a:t>Other business process maps will be updated and developed for discussion in the upcoming workshops (i.e. Abolishment, Meter Change, etc.)</a:t>
            </a:r>
            <a:endParaRPr lang="en-AU" dirty="0"/>
          </a:p>
          <a:p>
            <a:endParaRPr lang="en-AU" b="1" dirty="0"/>
          </a:p>
          <a:p>
            <a:endParaRPr lang="en-AU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/>
              <a:t>Power of Choice – Metering Competition</a:t>
            </a:r>
            <a:endParaRPr lang="en-AU" sz="1600" i="1" dirty="0"/>
          </a:p>
        </p:txBody>
      </p:sp>
    </p:spTree>
    <p:extLst>
      <p:ext uri="{BB962C8B-B14F-4D97-AF65-F5344CB8AC3E}">
        <p14:creationId xmlns:p14="http://schemas.microsoft.com/office/powerpoint/2010/main" val="6371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14348" y="6143644"/>
            <a:ext cx="421769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6. Lunch break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24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Service level procedure</a:t>
            </a:r>
            <a:br>
              <a:rPr lang="en-AU" dirty="0" smtClean="0"/>
            </a:br>
            <a:r>
              <a:rPr lang="en-AU" dirty="0" smtClean="0"/>
              <a:t>MDP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Review analysis on:</a:t>
            </a:r>
          </a:p>
          <a:p>
            <a:pPr lvl="1"/>
            <a:r>
              <a:rPr lang="en-AU" dirty="0" smtClean="0"/>
              <a:t>Exemption requirements</a:t>
            </a:r>
          </a:p>
          <a:p>
            <a:pPr lvl="1"/>
            <a:r>
              <a:rPr lang="en-AU" dirty="0" smtClean="0"/>
              <a:t>Reversion of meters type 4A to type 4</a:t>
            </a:r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marL="349188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2823428"/>
      </p:ext>
    </p:extLst>
  </p:cSld>
  <p:clrMapOvr>
    <a:masterClrMapping/>
  </p:clrMapOvr>
</p:sld>
</file>

<file path=ppt/theme/theme1.xml><?xml version="1.0" encoding="utf-8"?>
<a:theme xmlns:a="http://schemas.openxmlformats.org/drawingml/2006/main" name="AEMO Internal - Whit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EMO Internal - Whit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Record</TermName>
          <TermId xmlns="http://schemas.microsoft.com/office/infopath/2007/PartnerControls">c6e997aa-0fc5-4f15-8a0d-d85f1359ae2e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2</Value>
    </TaxCatchAll>
    <AEMODescription xmlns="a14523ce-dede-483e-883a-2d83261080bd">&lt;div class="ExternalClassA3BDE45DE8E44EF2803F95140FF9F5E2"&gt;Metering Competition Participant Worshop#2 in&amp;#160;Sept 2015.  Presentation slidedeck&lt;/div&gt;</AEMODescription>
    <_dlc_DocId xmlns="a14523ce-dede-483e-883a-2d83261080bd">PROJECT-365-4110</_dlc_DocId>
    <_dlc_DocIdUrl xmlns="a14523ce-dede-483e-883a-2d83261080bd">
      <Url>http://sharedocs/projects/pocprogram/_layouts/15/DocIdRedir.aspx?ID=PROJECT-365-4110</Url>
      <Description>PROJECT-365-4110</Description>
    </_dlc_DocIdUrl>
    <_dlc_DocIdPersistId xmlns="a14523ce-dede-483e-883a-2d83261080bd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A0D0BDB287B54044874FA9B2F204EA6D" ma:contentTypeVersion="21" ma:contentTypeDescription="" ma:contentTypeScope="" ma:versionID="f2fdfc8a2c63b596bc511e134242c514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612a2aadd00301d8b608e687ee43d6c2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description="" ma:hidden="true" ma:list="{f2baf17d-91b1-421c-aaef-0c2c810bb868}" ma:internalName="TaxCatchAll" ma:showField="CatchAllData" ma:web="ec581fb2-efcd-419f-afca-68928b725d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description="" ma:hidden="true" ma:list="{f2baf17d-91b1-421c-aaef-0c2c810bb868}" ma:internalName="TaxCatchAllLabel" ma:readOnly="true" ma:showField="CatchAllDataLabel" ma:web="ec581fb2-efcd-419f-afca-68928b725d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 ma:readOnly="false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readOnly="fals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readOnly="false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Props1.xml><?xml version="1.0" encoding="utf-8"?>
<ds:datastoreItem xmlns:ds="http://schemas.openxmlformats.org/officeDocument/2006/customXml" ds:itemID="{8AEEE3EB-4571-4F21-A094-1A1FA9DF1F4B}"/>
</file>

<file path=customXml/itemProps2.xml><?xml version="1.0" encoding="utf-8"?>
<ds:datastoreItem xmlns:ds="http://schemas.openxmlformats.org/officeDocument/2006/customXml" ds:itemID="{BD471629-4305-4029-ABD4-F6C0689FE10A}"/>
</file>

<file path=customXml/itemProps3.xml><?xml version="1.0" encoding="utf-8"?>
<ds:datastoreItem xmlns:ds="http://schemas.openxmlformats.org/officeDocument/2006/customXml" ds:itemID="{6220BB6A-48D3-4BE7-90F1-947BB2119512}"/>
</file>

<file path=customXml/itemProps4.xml><?xml version="1.0" encoding="utf-8"?>
<ds:datastoreItem xmlns:ds="http://schemas.openxmlformats.org/officeDocument/2006/customXml" ds:itemID="{FF696FA1-7E14-460F-9DC9-ABE81D580441}"/>
</file>

<file path=customXml/itemProps5.xml><?xml version="1.0" encoding="utf-8"?>
<ds:datastoreItem xmlns:ds="http://schemas.openxmlformats.org/officeDocument/2006/customXml" ds:itemID="{F5A1CECE-1177-42CE-9272-497F978151F9}"/>
</file>

<file path=customXml/itemProps6.xml><?xml version="1.0" encoding="utf-8"?>
<ds:datastoreItem xmlns:ds="http://schemas.openxmlformats.org/officeDocument/2006/customXml" ds:itemID="{73F79912-4CEA-4389-8320-EA3BB7A899B4}"/>
</file>

<file path=docProps/app.xml><?xml version="1.0" encoding="utf-8"?>
<Properties xmlns="http://schemas.openxmlformats.org/officeDocument/2006/extended-properties" xmlns:vt="http://schemas.openxmlformats.org/officeDocument/2006/docPropsVTypes">
  <Template>AEMO Internal - White</Template>
  <TotalTime>18954</TotalTime>
  <Words>617</Words>
  <Application>Microsoft Office PowerPoint</Application>
  <PresentationFormat>On-screen Show (4:3)</PresentationFormat>
  <Paragraphs>94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AEMO Internal - White</vt:lpstr>
      <vt:lpstr>AEMO09</vt:lpstr>
      <vt:lpstr>1_AEMO Internal - White</vt:lpstr>
      <vt:lpstr>Power Of Choice   Metering Competition  Pre-Final Rule Determination Workshop #2</vt:lpstr>
      <vt:lpstr>Agenda</vt:lpstr>
      <vt:lpstr>3. Purpose of meeting</vt:lpstr>
      <vt:lpstr>4. Role Mapping</vt:lpstr>
      <vt:lpstr>Transaction model</vt:lpstr>
      <vt:lpstr>Remaining questions/feedback</vt:lpstr>
      <vt:lpstr>7. Process flows for services</vt:lpstr>
      <vt:lpstr>6. Lunch break</vt:lpstr>
      <vt:lpstr>Service level procedure MDP</vt:lpstr>
      <vt:lpstr>9. Metrology Procedure: Part B</vt:lpstr>
      <vt:lpstr>10. MDFF</vt:lpstr>
      <vt:lpstr>10. Next Steps</vt:lpstr>
    </vt:vector>
  </TitlesOfParts>
  <Company>AEMO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 MC Workshop 2 presentation pack</dc:title>
  <dc:creator>Robert.Corney@aemo.com.au</dc:creator>
  <cp:lastModifiedBy>Paul LeFavi</cp:lastModifiedBy>
  <cp:revision>654</cp:revision>
  <cp:lastPrinted>2015-07-28T00:38:19Z</cp:lastPrinted>
  <dcterms:created xsi:type="dcterms:W3CDTF">2014-09-08T04:34:52Z</dcterms:created>
  <dcterms:modified xsi:type="dcterms:W3CDTF">2015-09-23T03:17:10Z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0x0101009BE89D58CAF0934CA32A20BCFFD353DC00A0D0BDB287B54044874FA9B2F204EA6D</vt:lpwstr>
  </property>
  <property fmtid="{D5CDD505-2E9C-101B-9397-08002B2CF9AE}" pid="3" name="_dlc_DocIdItemGuid">
    <vt:lpwstr>022919b5-79c6-4adb-8c5b-abdf2b26e0fd</vt:lpwstr>
  </property>
  <property fmtid="{D5CDD505-2E9C-101B-9397-08002B2CF9AE}" pid="4" name="AEMODocumentType">
    <vt:lpwstr>2</vt:lpwstr>
  </property>
  <property fmtid="{D5CDD505-2E9C-101B-9397-08002B2CF9AE}" pid="5" name="AEMOKeywords">
    <vt:lpwstr/>
  </property>
  <property fmtid="{D5CDD505-2E9C-101B-9397-08002B2CF9AE}" pid="6" name="Order">
    <vt:r8>377200</vt:r8>
  </property>
  <property fmtid="{D5CDD505-2E9C-101B-9397-08002B2CF9AE}" pid="7" name="xd_ProgID">
    <vt:lpwstr/>
  </property>
  <property fmtid="{D5CDD505-2E9C-101B-9397-08002B2CF9AE}" pid="8" name="AEMOOriginalURL">
    <vt:lpwstr/>
  </property>
  <property fmtid="{D5CDD505-2E9C-101B-9397-08002B2CF9AE}" pid="9" name="TemplateUrl">
    <vt:lpwstr/>
  </property>
  <property fmtid="{D5CDD505-2E9C-101B-9397-08002B2CF9AE}" pid="10" name="_SharedFileIndex">
    <vt:lpwstr/>
  </property>
  <property fmtid="{D5CDD505-2E9C-101B-9397-08002B2CF9AE}" pid="11" name="_SourceUrl">
    <vt:lpwstr/>
  </property>
</Properties>
</file>