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7"/>
    <p:sldMasterId id="2147483671" r:id="rId8"/>
    <p:sldMasterId id="2147483682" r:id="rId9"/>
  </p:sldMasterIdLst>
  <p:notesMasterIdLst>
    <p:notesMasterId r:id="rId23"/>
  </p:notesMasterIdLst>
  <p:handoutMasterIdLst>
    <p:handoutMasterId r:id="rId24"/>
  </p:handoutMasterIdLst>
  <p:sldIdLst>
    <p:sldId id="373" r:id="rId10"/>
    <p:sldId id="292" r:id="rId11"/>
    <p:sldId id="360" r:id="rId12"/>
    <p:sldId id="361" r:id="rId13"/>
    <p:sldId id="363" r:id="rId14"/>
    <p:sldId id="365" r:id="rId15"/>
    <p:sldId id="368" r:id="rId16"/>
    <p:sldId id="367" r:id="rId17"/>
    <p:sldId id="369" r:id="rId18"/>
    <p:sldId id="366" r:id="rId19"/>
    <p:sldId id="370" r:id="rId20"/>
    <p:sldId id="371" r:id="rId21"/>
    <p:sldId id="372" r:id="rId22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C9F9866-B6F2-4B86-BF32-01B7565C6B93}">
          <p14:sldIdLst>
            <p14:sldId id="373"/>
            <p14:sldId id="292"/>
            <p14:sldId id="360"/>
            <p14:sldId id="361"/>
            <p14:sldId id="363"/>
            <p14:sldId id="365"/>
          </p14:sldIdLst>
        </p14:section>
        <p14:section name="Untitled Section" id="{51D8983D-498A-445B-B803-8209328FA74E}">
          <p14:sldIdLst>
            <p14:sldId id="368"/>
            <p14:sldId id="367"/>
            <p14:sldId id="369"/>
            <p14:sldId id="366"/>
            <p14:sldId id="370"/>
            <p14:sldId id="371"/>
            <p14:sldId id="3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anna Tedesco" initials="LT" lastIdx="6" clrIdx="0">
    <p:extLst>
      <p:ext uri="{19B8F6BF-5375-455C-9EA6-DF929625EA0E}">
        <p15:presenceInfo xmlns:p15="http://schemas.microsoft.com/office/powerpoint/2012/main" userId="S-1-5-21-256186967-1468483519-2110688028-3080" providerId="AD"/>
      </p:ext>
    </p:extLst>
  </p:cmAuthor>
  <p:cmAuthor id="2" name="Ross Gillett" initials="RG" lastIdx="2" clrIdx="1">
    <p:extLst>
      <p:ext uri="{19B8F6BF-5375-455C-9EA6-DF929625EA0E}">
        <p15:presenceInfo xmlns:p15="http://schemas.microsoft.com/office/powerpoint/2012/main" userId="S-1-5-21-256186967-1468483519-2110688028-20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1" autoAdjust="0"/>
    <p:restoredTop sz="94660"/>
  </p:normalViewPr>
  <p:slideViewPr>
    <p:cSldViewPr>
      <p:cViewPr varScale="1">
        <p:scale>
          <a:sx n="79" d="100"/>
          <a:sy n="79" d="100"/>
        </p:scale>
        <p:origin x="102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842" y="-10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2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2.xml"/><Relationship Id="rId24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6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3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BEE0F-9B4D-491C-84BB-3E9E0070B385}" type="datetime6">
              <a:rPr lang="en-AU" smtClean="0"/>
              <a:pPr/>
              <a:t>September 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B4BD-713B-4495-9D01-E8924967338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535530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CC81A-B302-4C12-B328-398E6FA12FC5}" type="datetime6">
              <a:rPr lang="en-AU" smtClean="0"/>
              <a:pPr/>
              <a:t>September 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55DB7-4594-4DFF-AA9B-D4C01173DE3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647766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itle-Page-White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76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4348" y="500042"/>
            <a:ext cx="7772400" cy="1470025"/>
          </a:xfrm>
        </p:spPr>
        <p:txBody>
          <a:bodyPr anchor="b">
            <a:normAutofit/>
          </a:bodyPr>
          <a:lstStyle>
            <a:lvl1pPr algn="l">
              <a:defRPr sz="3000" cap="all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4348" y="2214554"/>
            <a:ext cx="6400800" cy="500066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October 09</a:t>
            </a:r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4572000" y="1617681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4040188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57298"/>
            <a:ext cx="4041775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itle-Page-Red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76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4348" y="500042"/>
            <a:ext cx="7772400" cy="1470025"/>
          </a:xfrm>
        </p:spPr>
        <p:txBody>
          <a:bodyPr anchor="b">
            <a:normAutofit/>
          </a:bodyPr>
          <a:lstStyle>
            <a:lvl1pPr algn="l">
              <a:defRPr sz="3000" cap="all" baseline="0">
                <a:solidFill>
                  <a:schemeClr val="accent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4348" y="2214554"/>
            <a:ext cx="6400800" cy="500066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October 09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015976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75970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ivider-Red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76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772400" cy="714380"/>
          </a:xfrm>
        </p:spPr>
        <p:txBody>
          <a:bodyPr anchor="b">
            <a:normAutofit/>
          </a:bodyPr>
          <a:lstStyle>
            <a:lvl1pPr algn="l"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22064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ivider-Red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76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772400" cy="714380"/>
          </a:xfrm>
        </p:spPr>
        <p:txBody>
          <a:bodyPr anchor="b">
            <a:normAutofit/>
          </a:bodyPr>
          <a:lstStyle>
            <a:lvl1pPr algn="l"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bg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bg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bg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38755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41477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lve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itle-Page-GREY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4348" y="500042"/>
            <a:ext cx="7772400" cy="1470025"/>
          </a:xfrm>
        </p:spPr>
        <p:txBody>
          <a:bodyPr anchor="b">
            <a:normAutofit/>
          </a:bodyPr>
          <a:lstStyle>
            <a:lvl1pPr algn="l">
              <a:defRPr sz="3000" cap="all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4348" y="2214554"/>
            <a:ext cx="6400800" cy="500066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October 09</a:t>
            </a:r>
            <a:endParaRPr lang="en-A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4040188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57298"/>
            <a:ext cx="4041775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650095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16876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3600" indent="-363600">
              <a:buFont typeface="Arial" pitchFamily="34" charset="0"/>
              <a:buChar char="•"/>
              <a:defRPr cap="none" baseline="0"/>
            </a:lvl1pPr>
            <a:lvl2pPr>
              <a:buFont typeface="Courier New" pitchFamily="49" charset="0"/>
              <a:buChar char="o"/>
              <a:defRPr sz="2200"/>
            </a:lvl2pPr>
            <a:lvl3pPr marL="1076400" indent="-363600">
              <a:buFont typeface="Wingdings" pitchFamily="2" charset="2"/>
              <a:buChar char="Ø"/>
              <a:defRPr/>
            </a:lvl3pPr>
            <a:lvl4pPr marL="1346400" indent="-270000">
              <a:buFont typeface="Arial" pitchFamily="34" charset="0"/>
              <a:buChar char="•"/>
              <a:defRPr/>
            </a:lvl4pPr>
            <a:lvl5pPr marL="1612800" indent="-270000">
              <a:buFont typeface="Courier New" pitchFamily="49" charset="0"/>
              <a:buChar char="o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ed lines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32" cy="6858000"/>
          </a:xfrm>
          <a:prstGeom prst="rect">
            <a:avLst/>
          </a:prstGeom>
        </p:spPr>
      </p:pic>
      <p:pic>
        <p:nvPicPr>
          <p:cNvPr id="6" name="Picture 5" descr="Header 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357982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lver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ilver line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-14257"/>
            <a:ext cx="9144000" cy="68722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429420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pic>
        <p:nvPicPr>
          <p:cNvPr id="6" name="Picture 5" descr="Header 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d lines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3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429420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pic>
        <p:nvPicPr>
          <p:cNvPr id="8" name="Picture 7" descr="Header 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lver 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ilver line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-14257"/>
            <a:ext cx="9144000" cy="6872258"/>
          </a:xfrm>
          <a:prstGeom prst="rect">
            <a:avLst/>
          </a:prstGeom>
        </p:spPr>
      </p:pic>
      <p:pic>
        <p:nvPicPr>
          <p:cNvPr id="8" name="Picture 7" descr="Header 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357982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4040188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57298"/>
            <a:ext cx="4041775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asthead-Generic.jpg"/>
          <p:cNvPicPr>
            <a:picLocks/>
          </p:cNvPicPr>
          <p:nvPr userDrawn="1"/>
        </p:nvPicPr>
        <p:blipFill>
          <a:blip r:embed="rId12" cstate="print"/>
          <a:stretch>
            <a:fillRect/>
          </a:stretch>
        </p:blipFill>
        <p:spPr>
          <a:xfrm>
            <a:off x="0" y="0"/>
            <a:ext cx="9147600" cy="107899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6329378" cy="8572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543792" y="6357958"/>
            <a:ext cx="1143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100" dirty="0" smtClean="0"/>
              <a:t>SLIDE </a:t>
            </a:r>
            <a:fld id="{B602A6DE-BF6F-4EAB-917C-8134D0F37D4B}" type="slidenum">
              <a:rPr lang="en-AU" sz="1100" smtClean="0"/>
              <a:pPr algn="r"/>
              <a:t>‹#›</a:t>
            </a:fld>
            <a:endParaRPr lang="en-AU" sz="11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1" r:id="rId4"/>
    <p:sldLayoutId id="2147483657" r:id="rId5"/>
    <p:sldLayoutId id="2147483655" r:id="rId6"/>
    <p:sldLayoutId id="2147483658" r:id="rId7"/>
    <p:sldLayoutId id="2147483652" r:id="rId8"/>
    <p:sldLayoutId id="2147483653" r:id="rId9"/>
    <p:sldLayoutId id="2147483654" r:id="rId10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363600" indent="-363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49250" algn="l" defTabSz="914400" rtl="0" eaLnBrk="1" latinLnBrk="0" hangingPunct="1">
        <a:spcBef>
          <a:spcPts val="528"/>
        </a:spcBef>
        <a:buFont typeface="Courier New" pitchFamily="49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400" indent="-363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6400" indent="-2700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12800" indent="-270000" algn="l" defTabSz="914400" rtl="0" eaLnBrk="1" latinLnBrk="0" hangingPunct="1">
        <a:spcBef>
          <a:spcPts val="384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6329378" cy="8572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8" name="TextBox 7"/>
          <p:cNvSpPr txBox="1"/>
          <p:nvPr/>
        </p:nvSpPr>
        <p:spPr>
          <a:xfrm>
            <a:off x="7543792" y="6357958"/>
            <a:ext cx="1143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100" dirty="0" smtClean="0"/>
              <a:t>SLIDE </a:t>
            </a:r>
            <a:fld id="{B602A6DE-BF6F-4EAB-917C-8134D0F37D4B}" type="slidenum">
              <a:rPr lang="en-AU" sz="1100" smtClean="0"/>
              <a:pPr algn="r"/>
              <a:t>‹#›</a:t>
            </a:fld>
            <a:endParaRPr lang="en-AU" sz="1100" dirty="0"/>
          </a:p>
        </p:txBody>
      </p:sp>
      <p:pic>
        <p:nvPicPr>
          <p:cNvPr id="6" name="Picture 5" descr="Header 1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9" r:id="rId2"/>
    <p:sldLayoutId id="2147483680" r:id="rId3"/>
    <p:sldLayoutId id="2147483681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600" indent="-363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492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400" indent="-363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6400" indent="-2700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12800" indent="-2700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asthead-Generic.jpg"/>
          <p:cNvPicPr>
            <a:picLocks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0" y="0"/>
            <a:ext cx="9147600" cy="107899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6472254" cy="8572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543792" y="6357958"/>
            <a:ext cx="1143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100" dirty="0" smtClean="0">
                <a:solidFill>
                  <a:srgbClr val="1E4164"/>
                </a:solidFill>
              </a:rPr>
              <a:t>SLIDE </a:t>
            </a:r>
            <a:fld id="{B602A6DE-BF6F-4EAB-917C-8134D0F37D4B}" type="slidenum">
              <a:rPr lang="en-AU" sz="1100" smtClean="0">
                <a:solidFill>
                  <a:srgbClr val="1E4164"/>
                </a:solidFill>
              </a:rPr>
              <a:pPr algn="r"/>
              <a:t>‹#›</a:t>
            </a:fld>
            <a:endParaRPr lang="en-AU" sz="1100" dirty="0">
              <a:solidFill>
                <a:srgbClr val="1E41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752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363538" indent="-363538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492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363538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613" indent="-268288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12900" indent="-268288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26 September 2016</a:t>
            </a:r>
            <a:endParaRPr lang="en-AU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WIND And Solar ENERGY CONVERSION MODEL GUIDELINES Consultation update – September 2016</a:t>
            </a:r>
            <a:endParaRPr lang="en-AU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714348" y="6143644"/>
            <a:ext cx="3429024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spcBef>
                <a:spcPct val="20000"/>
              </a:spcBef>
              <a:defRPr/>
            </a:pPr>
            <a:r>
              <a:rPr lang="en-AU" sz="1400" cap="all" dirty="0" smtClean="0">
                <a:solidFill>
                  <a:srgbClr val="1E4164"/>
                </a:solidFill>
              </a:rPr>
              <a:t>Presented by Marcelle Gannon</a:t>
            </a:r>
            <a:endParaRPr lang="en-AU" sz="1400" cap="all" dirty="0">
              <a:solidFill>
                <a:srgbClr val="1E41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027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Next Steps for current consultation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AU" dirty="0" smtClean="0"/>
              <a:t>Next report </a:t>
            </a:r>
            <a:r>
              <a:rPr lang="en-AU" dirty="0"/>
              <a:t>published 14 Oct 2016</a:t>
            </a:r>
          </a:p>
          <a:p>
            <a:pPr lvl="2">
              <a:spcBef>
                <a:spcPts val="1200"/>
              </a:spcBef>
            </a:pPr>
            <a:r>
              <a:rPr lang="en-AU" dirty="0"/>
              <a:t>A week delayed to incorporate the complexity of the issues raised in the second stage submissions and discussions</a:t>
            </a:r>
            <a:r>
              <a:rPr lang="en-AU" dirty="0" smtClean="0"/>
              <a:t>.</a:t>
            </a:r>
            <a:endParaRPr lang="en-AU" sz="2200" dirty="0" smtClean="0"/>
          </a:p>
          <a:p>
            <a:pPr>
              <a:spcBef>
                <a:spcPts val="1200"/>
              </a:spcBef>
            </a:pPr>
            <a:r>
              <a:rPr lang="en-AU" dirty="0" smtClean="0"/>
              <a:t>Two Options: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1 – End consultation now, with “Estimated Power” not in ECM Guidelines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2 – Third round of consultation, to propose “Estimated Power” in ECM Guidelines</a:t>
            </a:r>
          </a:p>
          <a:p>
            <a:pPr>
              <a:spcBef>
                <a:spcPts val="1200"/>
              </a:spcBef>
            </a:pPr>
            <a:endParaRPr lang="en-AU" b="1" dirty="0" smtClean="0"/>
          </a:p>
          <a:p>
            <a:pPr lvl="1">
              <a:spcBef>
                <a:spcPts val="1200"/>
              </a:spcBef>
            </a:pP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80604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Next Steps for current consultation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56" y="1196752"/>
            <a:ext cx="8229600" cy="4929411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AU" sz="2200" dirty="0" smtClean="0"/>
              <a:t>“Estimated Power” accuracy assessment 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Accuracy assessment can start now using SCADA and historical data under Option 1 or 2</a:t>
            </a:r>
          </a:p>
          <a:p>
            <a:pPr>
              <a:spcBef>
                <a:spcPts val="1200"/>
              </a:spcBef>
            </a:pPr>
            <a:r>
              <a:rPr lang="en-AU" sz="2200" dirty="0" smtClean="0"/>
              <a:t>Local Limit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Option 1: Implementation work can commence from October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Option 2: Implementation delayed, though background work will minimise delay</a:t>
            </a:r>
          </a:p>
          <a:p>
            <a:pPr>
              <a:spcBef>
                <a:spcPts val="1200"/>
              </a:spcBef>
            </a:pPr>
            <a:r>
              <a:rPr lang="en-AU" sz="2200" dirty="0" smtClean="0"/>
              <a:t>“Estimated Power”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Option 1: New full consultation would be required to put “Estimated Power” into ECM Guidelines – minimum 4 months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Option 2: Could allow proposals with respect to “Estimated Power” to be implemented without new full consultation</a:t>
            </a:r>
          </a:p>
          <a:p>
            <a:pPr>
              <a:spcBef>
                <a:spcPts val="1800"/>
              </a:spcBef>
            </a:pPr>
            <a:r>
              <a:rPr lang="en-AU" b="1" dirty="0" smtClean="0"/>
              <a:t>Question</a:t>
            </a:r>
            <a:r>
              <a:rPr lang="en-AU" b="1" dirty="0"/>
              <a:t>: Which </a:t>
            </a:r>
            <a:r>
              <a:rPr lang="en-AU" b="1" dirty="0" smtClean="0"/>
              <a:t>option is preferred?</a:t>
            </a:r>
            <a:endParaRPr lang="en-AU" b="1" dirty="0"/>
          </a:p>
          <a:p>
            <a:pPr lvl="1">
              <a:spcBef>
                <a:spcPts val="1200"/>
              </a:spcBef>
            </a:pPr>
            <a:endParaRPr lang="en-AU" dirty="0" smtClean="0"/>
          </a:p>
          <a:p>
            <a:pPr lvl="1">
              <a:spcBef>
                <a:spcPts val="1200"/>
              </a:spcBef>
            </a:pP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382670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Next Steps for current consultation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56" y="1357298"/>
            <a:ext cx="8229600" cy="4768865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AU" dirty="0" smtClean="0"/>
              <a:t>Timeline if a third stage of consultation was undertaken</a:t>
            </a:r>
          </a:p>
          <a:p>
            <a:pPr>
              <a:spcBef>
                <a:spcPts val="1200"/>
              </a:spcBef>
            </a:pPr>
            <a:endParaRPr lang="en-AU" dirty="0" smtClean="0"/>
          </a:p>
          <a:p>
            <a:pPr>
              <a:spcBef>
                <a:spcPts val="1200"/>
              </a:spcBef>
            </a:pPr>
            <a:endParaRPr lang="en-AU" dirty="0" smtClean="0"/>
          </a:p>
          <a:p>
            <a:pPr lvl="1">
              <a:spcBef>
                <a:spcPts val="1200"/>
              </a:spcBef>
            </a:pPr>
            <a:endParaRPr lang="en-AU" dirty="0" smtClean="0"/>
          </a:p>
          <a:p>
            <a:pPr lvl="1">
              <a:spcBef>
                <a:spcPts val="1200"/>
              </a:spcBef>
            </a:pPr>
            <a:endParaRPr lang="en-AU" dirty="0"/>
          </a:p>
          <a:p>
            <a:pPr lvl="1">
              <a:spcBef>
                <a:spcPts val="1200"/>
              </a:spcBef>
            </a:pPr>
            <a:endParaRPr lang="en-AU" dirty="0"/>
          </a:p>
          <a:p>
            <a:pPr lvl="1">
              <a:spcBef>
                <a:spcPts val="1200"/>
              </a:spcBef>
            </a:pPr>
            <a:endParaRPr lang="en-AU" dirty="0" smtClean="0"/>
          </a:p>
          <a:p>
            <a:pPr lvl="1">
              <a:spcBef>
                <a:spcPts val="1200"/>
              </a:spcBef>
            </a:pPr>
            <a:endParaRPr lang="en-AU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391146"/>
              </p:ext>
            </p:extLst>
          </p:nvPr>
        </p:nvGraphicFramePr>
        <p:xfrm>
          <a:off x="1259632" y="1988840"/>
          <a:ext cx="609600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Stage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Date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AEMO second draft</a:t>
                      </a:r>
                      <a:r>
                        <a:rPr lang="en-AU" baseline="0" dirty="0" smtClean="0"/>
                        <a:t> report published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14 October 2016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Third</a:t>
                      </a:r>
                      <a:r>
                        <a:rPr lang="en-AU" baseline="0" dirty="0" smtClean="0"/>
                        <a:t> stage stakeholder submissions due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4 November 2016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AEMO final consultation report published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aseline="0" dirty="0" smtClean="0"/>
                        <a:t>9 December 2016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808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Additional consultation and investigation underway/proposed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56" y="1357298"/>
            <a:ext cx="8229600" cy="4768865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AU" sz="2200" dirty="0"/>
              <a:t>Power curve tuning</a:t>
            </a:r>
          </a:p>
          <a:p>
            <a:pPr lvl="1">
              <a:spcBef>
                <a:spcPts val="1200"/>
              </a:spcBef>
            </a:pPr>
            <a:r>
              <a:rPr lang="en-AU" sz="2000" dirty="0"/>
              <a:t>AEMO has been working with AWEFS vendor to improve the power curve tuning algorithm</a:t>
            </a:r>
          </a:p>
          <a:p>
            <a:pPr lvl="1">
              <a:spcBef>
                <a:spcPts val="1200"/>
              </a:spcBef>
            </a:pPr>
            <a:r>
              <a:rPr lang="en-AU" sz="2000" dirty="0"/>
              <a:t>Design improvements in final stage of negotiation</a:t>
            </a:r>
          </a:p>
          <a:p>
            <a:pPr>
              <a:spcBef>
                <a:spcPts val="1200"/>
              </a:spcBef>
            </a:pPr>
            <a:r>
              <a:rPr lang="en-AU" sz="2200" dirty="0" smtClean="0"/>
              <a:t>Scoping of a full </a:t>
            </a:r>
            <a:r>
              <a:rPr lang="en-AU" sz="2200" dirty="0"/>
              <a:t>review of AWEFS</a:t>
            </a:r>
            <a:endParaRPr lang="en-AU" sz="2000" dirty="0"/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Continuing investigation into accuracy improvements to AWEFS other than Estimated Power</a:t>
            </a:r>
          </a:p>
          <a:p>
            <a:pPr>
              <a:spcBef>
                <a:spcPts val="1200"/>
              </a:spcBef>
            </a:pPr>
            <a:r>
              <a:rPr lang="en-AU" sz="2200" dirty="0" smtClean="0"/>
              <a:t>Transparency and Bidding of Availability</a:t>
            </a:r>
          </a:p>
          <a:p>
            <a:pPr lvl="1">
              <a:spcBef>
                <a:spcPts val="1200"/>
              </a:spcBef>
            </a:pP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34778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SESSION OVERVIEW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96038"/>
          </a:xfrm>
        </p:spPr>
        <p:txBody>
          <a:bodyPr>
            <a:normAutofit/>
          </a:bodyPr>
          <a:lstStyle/>
          <a:p>
            <a:pPr marL="363600" lvl="2">
              <a:lnSpc>
                <a:spcPts val="264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en-AU" sz="2200" dirty="0" smtClean="0"/>
              <a:t>Status of Consultation Process</a:t>
            </a:r>
          </a:p>
          <a:p>
            <a:pPr marL="363600" lvl="2">
              <a:lnSpc>
                <a:spcPts val="264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en-AU" sz="2200" dirty="0" smtClean="0"/>
              <a:t>Local Limit and Wind Speed Changes</a:t>
            </a:r>
          </a:p>
          <a:p>
            <a:pPr marL="363600" lvl="2">
              <a:lnSpc>
                <a:spcPts val="264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en-AU" sz="2200" dirty="0" smtClean="0"/>
              <a:t>Extreme Wind Cut-out / Other Cut-out</a:t>
            </a:r>
          </a:p>
          <a:p>
            <a:pPr marL="363600" lvl="2">
              <a:lnSpc>
                <a:spcPts val="264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en-AU" sz="2200" dirty="0" smtClean="0"/>
              <a:t>“Possible Power” / “Estimated Power” Proposal</a:t>
            </a:r>
          </a:p>
          <a:p>
            <a:pPr marL="363600" lvl="2">
              <a:lnSpc>
                <a:spcPts val="264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en-AU" sz="2200" dirty="0" smtClean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69957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Current STATUS of Consultation Process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75128"/>
            <a:ext cx="8229600" cy="2351035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AU" sz="2200" dirty="0" smtClean="0"/>
              <a:t>Draft Report stated</a:t>
            </a:r>
          </a:p>
          <a:p>
            <a:pPr lvl="1">
              <a:spcBef>
                <a:spcPts val="1200"/>
              </a:spcBef>
            </a:pPr>
            <a:r>
              <a:rPr lang="en-AU" sz="1800" dirty="0" smtClean="0"/>
              <a:t>Local Limit and Wind Speed minor amendments</a:t>
            </a:r>
          </a:p>
          <a:p>
            <a:pPr lvl="1">
              <a:spcBef>
                <a:spcPts val="1200"/>
              </a:spcBef>
            </a:pPr>
            <a:r>
              <a:rPr lang="en-AU" sz="1800" dirty="0" smtClean="0"/>
              <a:t>“Possible Power” excluded</a:t>
            </a:r>
          </a:p>
          <a:p>
            <a:pPr lvl="1">
              <a:spcBef>
                <a:spcPts val="1200"/>
              </a:spcBef>
            </a:pPr>
            <a:r>
              <a:rPr lang="en-AU" sz="1800" dirty="0" smtClean="0"/>
              <a:t>Extreme-wind cut-out SCADA proposed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AU" dirty="0" smtClean="0"/>
              <a:t> </a:t>
            </a:r>
          </a:p>
          <a:p>
            <a:pPr lvl="1">
              <a:spcBef>
                <a:spcPts val="1200"/>
              </a:spcBef>
            </a:pPr>
            <a:endParaRPr lang="en-AU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196854"/>
              </p:ext>
            </p:extLst>
          </p:nvPr>
        </p:nvGraphicFramePr>
        <p:xfrm>
          <a:off x="899592" y="1196752"/>
          <a:ext cx="7272808" cy="2453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6404"/>
                <a:gridCol w="3636404"/>
              </a:tblGrid>
              <a:tr h="405290">
                <a:tc>
                  <a:txBody>
                    <a:bodyPr/>
                    <a:lstStyle/>
                    <a:p>
                      <a:r>
                        <a:rPr lang="en-AU" sz="2200" dirty="0" smtClean="0"/>
                        <a:t>Stage</a:t>
                      </a:r>
                      <a:endParaRPr lang="en-A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200" dirty="0" smtClean="0"/>
                        <a:t>Date</a:t>
                      </a:r>
                      <a:endParaRPr lang="en-AU" sz="2200" dirty="0"/>
                    </a:p>
                  </a:txBody>
                  <a:tcPr/>
                </a:tc>
              </a:tr>
              <a:tr h="40529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Issues Paper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18 March 2016</a:t>
                      </a:r>
                      <a:endParaRPr lang="en-AU" sz="2000" dirty="0"/>
                    </a:p>
                  </a:txBody>
                  <a:tcPr/>
                </a:tc>
              </a:tr>
              <a:tr h="40529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First stage submissions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27 May 2016</a:t>
                      </a:r>
                      <a:endParaRPr lang="en-AU" sz="2000" dirty="0"/>
                    </a:p>
                  </a:txBody>
                  <a:tcPr/>
                </a:tc>
              </a:tr>
              <a:tr h="40529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Draft Report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2 August 2016</a:t>
                      </a:r>
                      <a:endParaRPr lang="en-AU" sz="2000" dirty="0"/>
                    </a:p>
                  </a:txBody>
                  <a:tcPr/>
                </a:tc>
              </a:tr>
              <a:tr h="40529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Second stage</a:t>
                      </a:r>
                      <a:r>
                        <a:rPr lang="en-AU" sz="2000" baseline="0" dirty="0" smtClean="0"/>
                        <a:t> submissions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25 August 2016</a:t>
                      </a:r>
                      <a:endParaRPr lang="en-AU" sz="2000" dirty="0"/>
                    </a:p>
                  </a:txBody>
                  <a:tcPr/>
                </a:tc>
              </a:tr>
              <a:tr h="405290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Final report due (currently)</a:t>
                      </a:r>
                      <a:endParaRPr lang="en-A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7 October 2016</a:t>
                      </a:r>
                      <a:endParaRPr lang="en-A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8377" y="5517232"/>
            <a:ext cx="7742015" cy="11079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AU" sz="2200" b="1" dirty="0"/>
              <a:t>S</a:t>
            </a:r>
            <a:r>
              <a:rPr lang="en-AU" sz="2200" b="1" dirty="0" smtClean="0"/>
              <a:t>trong participant feedback in second stage raised question whether AEMO should extend consultation to include new functionality – discussed in following slides</a:t>
            </a:r>
            <a:endParaRPr lang="en-AU" sz="2200" b="1" dirty="0"/>
          </a:p>
        </p:txBody>
      </p:sp>
    </p:spTree>
    <p:extLst>
      <p:ext uri="{BB962C8B-B14F-4D97-AF65-F5344CB8AC3E}">
        <p14:creationId xmlns:p14="http://schemas.microsoft.com/office/powerpoint/2010/main" val="326227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Local Limit and Wind Speed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AU" dirty="0" smtClean="0"/>
              <a:t>Local Limit SCADA signal resolved</a:t>
            </a:r>
          </a:p>
          <a:p>
            <a:pPr lvl="1">
              <a:spcBef>
                <a:spcPts val="1200"/>
              </a:spcBef>
            </a:pPr>
            <a:r>
              <a:rPr lang="en-AU" dirty="0" smtClean="0"/>
              <a:t>Small amendments following second stage consultation</a:t>
            </a:r>
          </a:p>
          <a:p>
            <a:pPr lvl="1">
              <a:spcBef>
                <a:spcPts val="1200"/>
              </a:spcBef>
            </a:pPr>
            <a:r>
              <a:rPr lang="en-AU" dirty="0" smtClean="0"/>
              <a:t>AEMO working on distribution network limit constraint equations</a:t>
            </a:r>
          </a:p>
          <a:p>
            <a:pPr lvl="1">
              <a:spcBef>
                <a:spcPts val="1200"/>
              </a:spcBef>
            </a:pPr>
            <a:endParaRPr lang="en-AU" dirty="0" smtClean="0"/>
          </a:p>
          <a:p>
            <a:pPr>
              <a:spcBef>
                <a:spcPts val="1200"/>
              </a:spcBef>
            </a:pPr>
            <a:r>
              <a:rPr lang="en-AU" dirty="0" smtClean="0"/>
              <a:t>Wind Speed SCADA signal definition resolved</a:t>
            </a:r>
          </a:p>
        </p:txBody>
      </p:sp>
    </p:spTree>
    <p:extLst>
      <p:ext uri="{BB962C8B-B14F-4D97-AF65-F5344CB8AC3E}">
        <p14:creationId xmlns:p14="http://schemas.microsoft.com/office/powerpoint/2010/main" val="320368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Turbine </a:t>
            </a:r>
            <a:r>
              <a:rPr lang="en-AU" dirty="0" err="1" smtClean="0"/>
              <a:t>cut-ouT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AU" sz="2200" dirty="0" smtClean="0"/>
              <a:t>Draft report proposed new “Extreme wind cut-out” SCADA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To improve accuracy of AWEFS dispatch forecast when wind farm constrained during extreme wind events</a:t>
            </a:r>
          </a:p>
          <a:p>
            <a:pPr>
              <a:spcBef>
                <a:spcPts val="1200"/>
              </a:spcBef>
            </a:pPr>
            <a:r>
              <a:rPr lang="en-AU" sz="2200" dirty="0" smtClean="0"/>
              <a:t>Feedback in submissions: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May be expensive or difficult for some farms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Many causes for cut-out or reduced production</a:t>
            </a:r>
          </a:p>
          <a:p>
            <a:pPr>
              <a:spcBef>
                <a:spcPts val="1200"/>
              </a:spcBef>
            </a:pPr>
            <a:r>
              <a:rPr lang="en-AU" sz="2200" dirty="0" smtClean="0"/>
              <a:t>Ideas </a:t>
            </a:r>
            <a:r>
              <a:rPr lang="en-AU" sz="2200" dirty="0"/>
              <a:t>for a signal to allow AWEFS to model more of this behaviour more accurately in dispatch?</a:t>
            </a:r>
          </a:p>
          <a:p>
            <a:pPr lvl="1">
              <a:spcBef>
                <a:spcPts val="1200"/>
              </a:spcBef>
            </a:pPr>
            <a:r>
              <a:rPr lang="en-AU" sz="2000" dirty="0"/>
              <a:t>Turbines ready-to-run in next 5 minutes?</a:t>
            </a:r>
          </a:p>
          <a:p>
            <a:pPr lvl="1">
              <a:spcBef>
                <a:spcPts val="1200"/>
              </a:spcBef>
            </a:pPr>
            <a:r>
              <a:rPr lang="en-AU" sz="2000" dirty="0"/>
              <a:t>Share of capacity ready-to-run in next 5 minutes</a:t>
            </a:r>
            <a:r>
              <a:rPr lang="en-AU" sz="2000" dirty="0" smtClean="0"/>
              <a:t>?</a:t>
            </a:r>
          </a:p>
          <a:p>
            <a:pPr>
              <a:spcBef>
                <a:spcPts val="1200"/>
              </a:spcBef>
            </a:pPr>
            <a:r>
              <a:rPr lang="en-AU" sz="2200" dirty="0" smtClean="0"/>
              <a:t>AEMO needs some signal to represent what’s happening in times of cut-out</a:t>
            </a:r>
            <a:endParaRPr lang="en-AU" sz="2200" dirty="0"/>
          </a:p>
          <a:p>
            <a:pPr>
              <a:spcBef>
                <a:spcPts val="1200"/>
              </a:spcBef>
            </a:pPr>
            <a:endParaRPr lang="en-AU" dirty="0"/>
          </a:p>
          <a:p>
            <a:pPr marL="0" indent="0">
              <a:spcBef>
                <a:spcPts val="1200"/>
              </a:spcBef>
              <a:buNone/>
            </a:pPr>
            <a:endParaRPr lang="en-AU" dirty="0" smtClean="0"/>
          </a:p>
          <a:p>
            <a:pPr lvl="2">
              <a:spcBef>
                <a:spcPts val="1200"/>
              </a:spcBef>
            </a:pPr>
            <a:endParaRPr lang="en-AU" sz="1800" dirty="0" smtClean="0"/>
          </a:p>
          <a:p>
            <a:pPr lvl="1">
              <a:spcBef>
                <a:spcPts val="1200"/>
              </a:spcBef>
            </a:pP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342248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“Estimated Power” proposal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AU" sz="2200" dirty="0" smtClean="0"/>
              <a:t>Substantial participant feedback in second stage</a:t>
            </a:r>
          </a:p>
          <a:p>
            <a:pPr>
              <a:spcBef>
                <a:spcPts val="1200"/>
              </a:spcBef>
            </a:pPr>
            <a:r>
              <a:rPr lang="en-AU" sz="2200" dirty="0" smtClean="0"/>
              <a:t>“Estimated Power” name to avoid confusion with existing “Possible Power” in control systems</a:t>
            </a:r>
          </a:p>
          <a:p>
            <a:pPr>
              <a:spcBef>
                <a:spcPts val="1200"/>
              </a:spcBef>
            </a:pPr>
            <a:r>
              <a:rPr lang="en-AU" sz="2200" dirty="0" smtClean="0"/>
              <a:t>Participants keen to provide a signal to incorporate all factors affecting wind farm operation, including: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Wind speed / direction at each turbine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Effects of high wind speed,  extreme wind direction change, site temperature, wind sector management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Dynamic effects of turbine pausing and feathering</a:t>
            </a:r>
          </a:p>
          <a:p>
            <a:pPr>
              <a:spcBef>
                <a:spcPts val="1200"/>
              </a:spcBef>
            </a:pPr>
            <a:endParaRPr lang="en-AU" sz="2200" dirty="0" smtClean="0"/>
          </a:p>
          <a:p>
            <a:pPr>
              <a:spcBef>
                <a:spcPts val="1200"/>
              </a:spcBef>
            </a:pPr>
            <a:endParaRPr lang="en-AU" dirty="0" smtClean="0"/>
          </a:p>
          <a:p>
            <a:pPr marL="363538" lvl="1" indent="0">
              <a:spcBef>
                <a:spcPts val="1200"/>
              </a:spcBef>
              <a:buNone/>
            </a:pP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266382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“Estimated Power” proposal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AU" dirty="0" smtClean="0"/>
              <a:t>AEMO would analyse the accuracy of trial data supplied by participants – we need to work with you</a:t>
            </a:r>
          </a:p>
          <a:p>
            <a:pPr>
              <a:spcBef>
                <a:spcPts val="1200"/>
              </a:spcBef>
            </a:pPr>
            <a:r>
              <a:rPr lang="en-AU" dirty="0"/>
              <a:t>AEMO would concurrently consult with </a:t>
            </a:r>
            <a:r>
              <a:rPr lang="en-AU" dirty="0" smtClean="0"/>
              <a:t>participants</a:t>
            </a:r>
            <a:endParaRPr lang="en-AU" dirty="0"/>
          </a:p>
          <a:p>
            <a:pPr>
              <a:spcBef>
                <a:spcPts val="1200"/>
              </a:spcBef>
            </a:pPr>
            <a:r>
              <a:rPr lang="en-AU" dirty="0" smtClean="0"/>
              <a:t>Regular reporting back with full transparency on outcomes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If it meets requirements for system security and market outcomes, should we then implement “Estimated Power”?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If it doesn’t meet requirements, should we then require the high-wind cut-out signal or an alternative cut-out signal?</a:t>
            </a:r>
          </a:p>
          <a:p>
            <a:pPr>
              <a:spcBef>
                <a:spcPts val="1200"/>
              </a:spcBef>
            </a:pPr>
            <a:r>
              <a:rPr lang="en-AU" dirty="0" smtClean="0"/>
              <a:t>Post-implementation</a:t>
            </a:r>
          </a:p>
          <a:p>
            <a:pPr lvl="1">
              <a:spcBef>
                <a:spcPts val="1200"/>
              </a:spcBef>
            </a:pPr>
            <a:r>
              <a:rPr lang="en-AU" sz="2000" dirty="0" smtClean="0"/>
              <a:t>AEMO would continue to measure performance and assess reliability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20984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Proposed “Estimated Power” Definition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AU" dirty="0" smtClean="0"/>
              <a:t>Optional SCADA signal</a:t>
            </a:r>
          </a:p>
          <a:p>
            <a:pPr lvl="1">
              <a:spcBef>
                <a:spcPts val="1200"/>
              </a:spcBef>
            </a:pPr>
            <a:r>
              <a:rPr lang="en-AU" dirty="0" smtClean="0"/>
              <a:t>The Generator’s forecast of active power at the end of the next dispatch interval</a:t>
            </a:r>
          </a:p>
          <a:p>
            <a:pPr lvl="1">
              <a:spcBef>
                <a:spcPts val="1200"/>
              </a:spcBef>
            </a:pPr>
            <a:r>
              <a:rPr lang="en-AU" dirty="0" smtClean="0"/>
              <a:t>Subject only to technical factors affecting operation of its generation and connection assets</a:t>
            </a:r>
          </a:p>
          <a:p>
            <a:pPr lvl="1">
              <a:spcBef>
                <a:spcPts val="1200"/>
              </a:spcBef>
            </a:pPr>
            <a:r>
              <a:rPr lang="en-AU" dirty="0" smtClean="0"/>
              <a:t>Calculated assuming no distribution or transmission network constraints apply to the next dispatch interval</a:t>
            </a:r>
          </a:p>
          <a:p>
            <a:pPr marL="0" indent="0">
              <a:spcBef>
                <a:spcPts val="1200"/>
              </a:spcBef>
              <a:buNone/>
            </a:pPr>
            <a:endParaRPr lang="en-AU" sz="2000" dirty="0" smtClean="0"/>
          </a:p>
          <a:p>
            <a:pPr marL="0" indent="0">
              <a:spcBef>
                <a:spcPts val="1200"/>
              </a:spcBef>
              <a:buNone/>
            </a:pPr>
            <a:endParaRPr lang="en-AU" sz="2200" dirty="0" smtClean="0"/>
          </a:p>
          <a:p>
            <a:pPr marL="363538" lvl="1" indent="0">
              <a:spcBef>
                <a:spcPts val="1200"/>
              </a:spcBef>
              <a:buNone/>
            </a:pP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237378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“Estimated Power” proposal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AU" b="1" dirty="0" smtClean="0"/>
              <a:t>Q:</a:t>
            </a:r>
            <a:r>
              <a:rPr lang="en-AU" dirty="0" smtClean="0"/>
              <a:t> How much detail to put in the definition?</a:t>
            </a:r>
          </a:p>
          <a:p>
            <a:pPr>
              <a:spcBef>
                <a:spcPts val="1200"/>
              </a:spcBef>
            </a:pPr>
            <a:r>
              <a:rPr lang="en-AU" b="1" dirty="0" smtClean="0"/>
              <a:t>Q: </a:t>
            </a:r>
            <a:r>
              <a:rPr lang="en-AU" dirty="0" smtClean="0"/>
              <a:t>Overlap with the “Local Limit”?</a:t>
            </a:r>
          </a:p>
          <a:p>
            <a:pPr>
              <a:spcBef>
                <a:spcPts val="1200"/>
              </a:spcBef>
            </a:pPr>
            <a:r>
              <a:rPr lang="en-AU" b="1" dirty="0" smtClean="0"/>
              <a:t>Q:</a:t>
            </a:r>
            <a:r>
              <a:rPr lang="en-AU" dirty="0" smtClean="0"/>
              <a:t> Useful for your farm, or too complex?</a:t>
            </a:r>
          </a:p>
          <a:p>
            <a:pPr>
              <a:spcBef>
                <a:spcPts val="1200"/>
              </a:spcBef>
            </a:pPr>
            <a:r>
              <a:rPr lang="en-AU" b="1" dirty="0" smtClean="0"/>
              <a:t>Q:</a:t>
            </a:r>
            <a:r>
              <a:rPr lang="en-AU" dirty="0" smtClean="0"/>
              <a:t> Also for solar farms?</a:t>
            </a:r>
          </a:p>
          <a:p>
            <a:pPr marL="363538" lvl="1" indent="0">
              <a:spcBef>
                <a:spcPts val="1200"/>
              </a:spcBef>
              <a:buNone/>
            </a:pP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146122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EMO09">
      <a:dk1>
        <a:srgbClr val="1E4164"/>
      </a:dk1>
      <a:lt1>
        <a:srgbClr val="FFFFFF"/>
      </a:lt1>
      <a:dk2>
        <a:srgbClr val="F37421"/>
      </a:dk2>
      <a:lt2>
        <a:srgbClr val="C41230"/>
      </a:lt2>
      <a:accent1>
        <a:srgbClr val="FFC222"/>
      </a:accent1>
      <a:accent2>
        <a:srgbClr val="948671"/>
      </a:accent2>
      <a:accent3>
        <a:srgbClr val="FFFFFF"/>
      </a:accent3>
      <a:accent4>
        <a:srgbClr val="1E4164"/>
      </a:accent4>
      <a:accent5>
        <a:srgbClr val="A9C399"/>
      </a:accent5>
      <a:accent6>
        <a:srgbClr val="CB7E80"/>
      </a:accent6>
      <a:hlink>
        <a:srgbClr val="F37421"/>
      </a:hlink>
      <a:folHlink>
        <a:srgbClr val="C4123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rnal AEMO powerpoint template.pptx" id="{D80010DF-28C5-445D-ABF1-5B1B81FBDE0D}" vid="{352C9CD9-A93F-411F-A86E-E2B4A5663B43}"/>
    </a:ext>
  </a:extLst>
</a:theme>
</file>

<file path=ppt/theme/theme2.xml><?xml version="1.0" encoding="utf-8"?>
<a:theme xmlns:a="http://schemas.openxmlformats.org/drawingml/2006/main" name="AEMO09">
  <a:themeElements>
    <a:clrScheme name="AEMO09">
      <a:dk1>
        <a:srgbClr val="1E4164"/>
      </a:dk1>
      <a:lt1>
        <a:srgbClr val="FFFFFF"/>
      </a:lt1>
      <a:dk2>
        <a:srgbClr val="F37421"/>
      </a:dk2>
      <a:lt2>
        <a:srgbClr val="C41230"/>
      </a:lt2>
      <a:accent1>
        <a:srgbClr val="FFC222"/>
      </a:accent1>
      <a:accent2>
        <a:srgbClr val="948671"/>
      </a:accent2>
      <a:accent3>
        <a:srgbClr val="FFFFFF"/>
      </a:accent3>
      <a:accent4>
        <a:srgbClr val="1E4164"/>
      </a:accent4>
      <a:accent5>
        <a:srgbClr val="A9C399"/>
      </a:accent5>
      <a:accent6>
        <a:srgbClr val="CB7E80"/>
      </a:accent6>
      <a:hlink>
        <a:srgbClr val="F37421"/>
      </a:hlink>
      <a:folHlink>
        <a:srgbClr val="C4123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rnal AEMO powerpoint template.pptx" id="{D80010DF-28C5-445D-ABF1-5B1B81FBDE0D}" vid="{3A452A4D-87AA-4385-8324-9BB940C48B2E}"/>
    </a:ext>
  </a:extLst>
</a:theme>
</file>

<file path=ppt/theme/theme3.xml><?xml version="1.0" encoding="utf-8"?>
<a:theme xmlns:a="http://schemas.openxmlformats.org/drawingml/2006/main" name="1_Office Theme">
  <a:themeElements>
    <a:clrScheme name="AEMO09">
      <a:dk1>
        <a:srgbClr val="1E4164"/>
      </a:dk1>
      <a:lt1>
        <a:srgbClr val="FFFFFF"/>
      </a:lt1>
      <a:dk2>
        <a:srgbClr val="F37421"/>
      </a:dk2>
      <a:lt2>
        <a:srgbClr val="C41230"/>
      </a:lt2>
      <a:accent1>
        <a:srgbClr val="FFC222"/>
      </a:accent1>
      <a:accent2>
        <a:srgbClr val="948671"/>
      </a:accent2>
      <a:accent3>
        <a:srgbClr val="FFFFFF"/>
      </a:accent3>
      <a:accent4>
        <a:srgbClr val="1E4164"/>
      </a:accent4>
      <a:accent5>
        <a:srgbClr val="A9C399"/>
      </a:accent5>
      <a:accent6>
        <a:srgbClr val="CB7E80"/>
      </a:accent6>
      <a:hlink>
        <a:srgbClr val="F37421"/>
      </a:hlink>
      <a:folHlink>
        <a:srgbClr val="C4123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l AEMO powerpoint template.pptx" id="{1C6B682F-29C1-4B7F-8BBF-507962EDAB27}" vid="{B501CB5A-AC99-4B0F-8D8B-B0C7B0429B05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EMODocument" ma:contentTypeID="0x0101009BE89D58CAF0934CA32A20BCFFD353DC00697BA6BB19DB744494355487BE7F2BF2" ma:contentTypeVersion="35" ma:contentTypeDescription="" ma:contentTypeScope="" ma:versionID="e3507f4696660ae8f5ce14b00aab59bb">
  <xsd:schema xmlns:xsd="http://www.w3.org/2001/XMLSchema" xmlns:xs="http://www.w3.org/2001/XMLSchema" xmlns:p="http://schemas.microsoft.com/office/2006/metadata/properties" xmlns:ns2="a14523ce-dede-483e-883a-2d83261080bd" targetNamespace="http://schemas.microsoft.com/office/2006/metadata/properties" ma:root="true" ma:fieldsID="a2ba559e87326547b8cea16f11fa52bc" ns2:_="">
    <xsd:import namespace="a14523ce-dede-483e-883a-2d83261080b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AEMOCustodian" minOccurs="0"/>
                <xsd:element ref="ns2:AEMODescription" minOccurs="0"/>
                <xsd:element ref="ns2:AEMODocumentTypeTaxHTField0" minOccurs="0"/>
                <xsd:element ref="ns2:AEMOKeywordsTaxHTField0" minOccurs="0"/>
                <xsd:element ref="ns2:ArchiveDocum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4523ce-dede-483e-883a-2d83261080b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1" nillable="true" ma:displayName="Taxonomy Catch All Column" ma:hidden="true" ma:list="{9c658119-b17e-4c19-a514-2f346957241f}" ma:internalName="TaxCatchAll" ma:showField="CatchAllData" ma:web="52affc09-c2cc-4a65-a71d-2aaac1eae6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9c658119-b17e-4c19-a514-2f346957241f}" ma:internalName="TaxCatchAllLabel" ma:readOnly="true" ma:showField="CatchAllDataLabel" ma:web="52affc09-c2cc-4a65-a71d-2aaac1eae6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EMOCustodian" ma:index="13" nillable="true" ma:displayName="AEMOCustodian" ma:list="UserInfo" ma:SharePointGroup="0" ma:internalName="AEMOCustodian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EMODescription" ma:index="14" nillable="true" ma:displayName="AEMODescription" ma:internalName="AEMODescription" ma:readOnly="false">
      <xsd:simpleType>
        <xsd:restriction base="dms:Note"/>
      </xsd:simpleType>
    </xsd:element>
    <xsd:element name="AEMODocumentTypeTaxHTField0" ma:index="15" nillable="true" ma:taxonomy="true" ma:internalName="AEMODocumentTypeTaxHTField0" ma:taxonomyFieldName="AEMODocumentType" ma:displayName="AEMODocumentType" ma:readOnly="false" ma:default="1;#Operational Record|859762f2-4462-42eb-9744-c955c7e2c540" ma:fieldId="{da861434-c661-4929-8c0f-a462c80621ee}" ma:sspId="409ac0fb-07cb-4169-8a26-def2760b5502" ma:termSetId="7d85e329-3a18-4351-8865-4c9585fd1cc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EMOKeywordsTaxHTField0" ma:index="17" nillable="true" ma:taxonomy="true" ma:internalName="AEMOKeywordsTaxHTField0" ma:taxonomyFieldName="AEMOKeywords" ma:displayName="AEMOKeywords" ma:readOnly="false" ma:default="" ma:fieldId="{443585ba-fce9-427e-bd78-308c17c973aa}" ma:taxonomyMulti="true" ma:sspId="409ac0fb-07cb-4169-8a26-def2760b5502" ma:termSetId="70885f33-8be5-4917-bc67-8833a068ef4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ArchiveDocument" ma:index="19" nillable="true" ma:displayName="ArchiveDocument" ma:default="0" ma:description="Checking this box will send the document to the AEMO Archive and leave a link in its place." ma:internalName="ArchiveDocumen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409ac0fb-07cb-4169-8a26-def2760b5502" ContentTypeId="0x0101009BE89D58CAF0934CA32A20BCFFD353DC" PreviousValue="false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EMOCustodian xmlns="a14523ce-dede-483e-883a-2d83261080bd">
      <UserInfo>
        <DisplayName/>
        <AccountId xsi:nil="true"/>
        <AccountType/>
      </UserInfo>
    </AEMOCustodian>
    <ArchiveDocument xmlns="a14523ce-dede-483e-883a-2d83261080bd">false</ArchiveDocument>
    <AEMODocumentTypeTaxHTField0 xmlns="a14523ce-dede-483e-883a-2d83261080bd">
      <Terms xmlns="http://schemas.microsoft.com/office/infopath/2007/PartnerControls">
        <TermInfo xmlns="http://schemas.microsoft.com/office/infopath/2007/PartnerControls">
          <TermName xmlns="http://schemas.microsoft.com/office/infopath/2007/PartnerControls">Operational Record</TermName>
          <TermId xmlns="http://schemas.microsoft.com/office/infopath/2007/PartnerControls">859762f2-4462-42eb-9744-c955c7e2c540</TermId>
        </TermInfo>
      </Terms>
    </AEMODocumentTypeTaxHTField0>
    <AEMOKeywordsTaxHTField0 xmlns="a14523ce-dede-483e-883a-2d83261080bd">
      <Terms xmlns="http://schemas.microsoft.com/office/infopath/2007/PartnerControls"/>
    </AEMOKeywordsTaxHTField0>
    <TaxCatchAll xmlns="a14523ce-dede-483e-883a-2d83261080bd">
      <Value>1</Value>
    </TaxCatchAll>
    <AEMODescription xmlns="a14523ce-dede-483e-883a-2d83261080bd" xsi:nil="true"/>
    <_dlc_DocId xmlns="a14523ce-dede-483e-883a-2d83261080bd">OPADEQUACY-8-20983</_dlc_DocId>
    <_dlc_DocIdUrl xmlns="a14523ce-dede-483e-883a-2d83261080bd">
      <Url>http://sharedocs/sites/oa/_layouts/15/DocIdRedir.aspx?ID=OPADEQUACY-8-20983</Url>
      <Description>OPADEQUACY-8-20983</Description>
    </_dlc_DocIdUrl>
  </documentManagement>
</p:properties>
</file>

<file path=customXml/item5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6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1A69EEF6-3923-48D1-8AEF-5CCFE9804310}"/>
</file>

<file path=customXml/itemProps2.xml><?xml version="1.0" encoding="utf-8"?>
<ds:datastoreItem xmlns:ds="http://schemas.openxmlformats.org/officeDocument/2006/customXml" ds:itemID="{5B2AC7AC-48F1-4A2B-BB50-5C73D4D6BE6D}"/>
</file>

<file path=customXml/itemProps3.xml><?xml version="1.0" encoding="utf-8"?>
<ds:datastoreItem xmlns:ds="http://schemas.openxmlformats.org/officeDocument/2006/customXml" ds:itemID="{893717EF-4922-4F1C-9C33-D09827A26032}"/>
</file>

<file path=customXml/itemProps4.xml><?xml version="1.0" encoding="utf-8"?>
<ds:datastoreItem xmlns:ds="http://schemas.openxmlformats.org/officeDocument/2006/customXml" ds:itemID="{0036A290-9B11-488D-9720-E65B9A9691EA}"/>
</file>

<file path=customXml/itemProps5.xml><?xml version="1.0" encoding="utf-8"?>
<ds:datastoreItem xmlns:ds="http://schemas.openxmlformats.org/officeDocument/2006/customXml" ds:itemID="{CF788745-91E6-4049-B480-5094DE484D90}"/>
</file>

<file path=customXml/itemProps6.xml><?xml version="1.0" encoding="utf-8"?>
<ds:datastoreItem xmlns:ds="http://schemas.openxmlformats.org/officeDocument/2006/customXml" ds:itemID="{9EA21CCB-9FA9-419A-A6A5-A014FFBC7EFA}"/>
</file>

<file path=docProps/app.xml><?xml version="1.0" encoding="utf-8"?>
<Properties xmlns="http://schemas.openxmlformats.org/officeDocument/2006/extended-properties" xmlns:vt="http://schemas.openxmlformats.org/officeDocument/2006/docPropsVTypes">
  <Template>Internal AEMO powerpoint template</Template>
  <TotalTime>4268</TotalTime>
  <Words>764</Words>
  <Application>Microsoft Office PowerPoint</Application>
  <PresentationFormat>On-screen Show (4:3)</PresentationFormat>
  <Paragraphs>111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Courier New</vt:lpstr>
      <vt:lpstr>Wingdings</vt:lpstr>
      <vt:lpstr>Office Theme</vt:lpstr>
      <vt:lpstr>AEMO09</vt:lpstr>
      <vt:lpstr>1_Office Theme</vt:lpstr>
      <vt:lpstr>WIND And Solar ENERGY CONVERSION MODEL GUIDELINES Consultation update – September 2016</vt:lpstr>
      <vt:lpstr>SESSION OVERVIEW</vt:lpstr>
      <vt:lpstr>Current STATUS of Consultation Process</vt:lpstr>
      <vt:lpstr>Local Limit and Wind Speed</vt:lpstr>
      <vt:lpstr>Turbine cut-ouT</vt:lpstr>
      <vt:lpstr>“Estimated Power” proposal</vt:lpstr>
      <vt:lpstr>“Estimated Power” proposal</vt:lpstr>
      <vt:lpstr>Proposed “Estimated Power” Definition</vt:lpstr>
      <vt:lpstr>“Estimated Power” proposal</vt:lpstr>
      <vt:lpstr>Next Steps for current consultation</vt:lpstr>
      <vt:lpstr>Next Steps for current consultation</vt:lpstr>
      <vt:lpstr>Next Steps for current consultation</vt:lpstr>
      <vt:lpstr>Additional consultation and investigation underway/proposed</vt:lpstr>
    </vt:vector>
  </TitlesOfParts>
  <Company>AEMO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 and Solar ECM Guidelines Consultation Update September 2016</dc:title>
  <dc:creator>Ross Gillett</dc:creator>
  <cp:lastModifiedBy>Clare Greenwood</cp:lastModifiedBy>
  <cp:revision>227</cp:revision>
  <cp:lastPrinted>2016-01-28T02:57:19Z</cp:lastPrinted>
  <dcterms:created xsi:type="dcterms:W3CDTF">2015-09-21T06:50:23Z</dcterms:created>
  <dcterms:modified xsi:type="dcterms:W3CDTF">2016-09-23T02:54:09Z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0x0101009BE89D58CAF0934CA32A20BCFFD353DC00697BA6BB19DB744494355487BE7F2BF2</vt:lpwstr>
  </property>
  <property fmtid="{D5CDD505-2E9C-101B-9397-08002B2CF9AE}" pid="3" name="_dlc_DocIdItemGuid">
    <vt:lpwstr>21475b2b-998a-45fd-ad0a-b6e4c6c53159</vt:lpwstr>
  </property>
  <property fmtid="{D5CDD505-2E9C-101B-9397-08002B2CF9AE}" pid="4" name="AEMODocumentType">
    <vt:lpwstr>1;#Operational Record|859762f2-4462-42eb-9744-c955c7e2c540</vt:lpwstr>
  </property>
  <property fmtid="{D5CDD505-2E9C-101B-9397-08002B2CF9AE}" pid="5" name="AEMOKeywords">
    <vt:lpwstr/>
  </property>
</Properties>
</file>